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9" r:id="rId5"/>
    <p:sldId id="261" r:id="rId6"/>
    <p:sldId id="274" r:id="rId7"/>
    <p:sldId id="262" r:id="rId8"/>
    <p:sldId id="263" r:id="rId9"/>
    <p:sldId id="264" r:id="rId10"/>
    <p:sldId id="266" r:id="rId11"/>
    <p:sldId id="267" r:id="rId12"/>
    <p:sldId id="268" r:id="rId13"/>
    <p:sldId id="258" r:id="rId14"/>
    <p:sldId id="269" r:id="rId15"/>
    <p:sldId id="270" r:id="rId16"/>
    <p:sldId id="271" r:id="rId17"/>
    <p:sldId id="275" r:id="rId18"/>
    <p:sldId id="272" r:id="rId19"/>
    <p:sldId id="276" r:id="rId20"/>
    <p:sldId id="26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34600"/>
    <a:srgbClr val="336600"/>
    <a:srgbClr val="EE006C"/>
    <a:srgbClr val="F8025A"/>
    <a:srgbClr val="FFE4B3"/>
    <a:srgbClr val="FFAD19"/>
    <a:srgbClr val="CC8300"/>
    <a:srgbClr val="663300"/>
    <a:srgbClr val="FFB3BE"/>
    <a:srgbClr val="FFCC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14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39"/>
  <c:chart>
    <c:view3D>
      <c:rAngAx val="1"/>
    </c:view3D>
    <c:plotArea>
      <c:layout>
        <c:manualLayout>
          <c:layoutTarget val="inner"/>
          <c:xMode val="edge"/>
          <c:yMode val="edge"/>
          <c:x val="0.17350740731876604"/>
          <c:y val="5.9888488432263576E-2"/>
          <c:w val="0.67939082082824764"/>
          <c:h val="0.82014242485386035"/>
        </c:manualLayout>
      </c:layout>
      <c:bar3D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0.12874834402929727"/>
                  <c:y val="-2.1979669022441244E-2"/>
                </c:manualLayout>
              </c:layout>
              <c:showVal val="1"/>
            </c:dLbl>
            <c:dLbl>
              <c:idx val="1"/>
              <c:layout>
                <c:manualLayout>
                  <c:x val="0.1342782152230971"/>
                  <c:y val="5.0521920935758325E-4"/>
                </c:manualLayout>
              </c:layout>
              <c:showVal val="1"/>
            </c:dLbl>
            <c:dLbl>
              <c:idx val="2"/>
              <c:layout>
                <c:manualLayout>
                  <c:x val="7.4298364934341682E-17"/>
                  <c:y val="-5.5787997410031265E-2"/>
                </c:manualLayout>
              </c:layout>
              <c:showVal val="1"/>
            </c:dLbl>
            <c:showVal val="1"/>
          </c:dLbls>
          <c:cat>
            <c:strRef>
              <c:f>Munka1!$A$14:$A$16</c:f>
              <c:strCache>
                <c:ptCount val="3"/>
                <c:pt idx="0">
                  <c:v>múzeumok</c:v>
                </c:pt>
                <c:pt idx="1">
                  <c:v>közművelődési intézmények</c:v>
                </c:pt>
                <c:pt idx="2">
                  <c:v>könyvtárak</c:v>
                </c:pt>
              </c:strCache>
            </c:strRef>
          </c:cat>
          <c:val>
            <c:numRef>
              <c:f>Munka1!$B$14:$B$16</c:f>
              <c:numCache>
                <c:formatCode>#,##0.00\ "Ft"</c:formatCode>
                <c:ptCount val="3"/>
                <c:pt idx="0">
                  <c:v>5898630.1369863003</c:v>
                </c:pt>
                <c:pt idx="1">
                  <c:v>5533666.666666666</c:v>
                </c:pt>
                <c:pt idx="2">
                  <c:v>2231550.8021390368</c:v>
                </c:pt>
              </c:numCache>
            </c:numRef>
          </c:val>
        </c:ser>
        <c:dLbls/>
        <c:shape val="cylinder"/>
        <c:axId val="53783936"/>
        <c:axId val="79850496"/>
        <c:axId val="0"/>
      </c:bar3DChart>
      <c:catAx>
        <c:axId val="53783936"/>
        <c:scaling>
          <c:orientation val="minMax"/>
        </c:scaling>
        <c:axPos val="b"/>
        <c:numFmt formatCode="General" sourceLinked="1"/>
        <c:tickLblPos val="nextTo"/>
        <c:txPr>
          <a:bodyPr rot="0" vert="horz" anchor="b" anchorCtr="0"/>
          <a:lstStyle/>
          <a:p>
            <a:pPr>
              <a:defRPr/>
            </a:pPr>
            <a:endParaRPr lang="hu-HU"/>
          </a:p>
        </c:txPr>
        <c:crossAx val="79850496"/>
        <c:crosses val="autoZero"/>
        <c:auto val="1"/>
        <c:lblAlgn val="ctr"/>
        <c:lblOffset val="100"/>
      </c:catAx>
      <c:valAx>
        <c:axId val="79850496"/>
        <c:scaling>
          <c:orientation val="minMax"/>
        </c:scaling>
        <c:axPos val="l"/>
        <c:majorGridlines/>
        <c:numFmt formatCode="#,##0.00\ &quot;Ft&quot;" sourceLinked="1"/>
        <c:tickLblPos val="nextTo"/>
        <c:crossAx val="5378393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baseline="0"/>
          </a:pPr>
          <a:endParaRPr lang="hu-HU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18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Személyi jellegű kiadások</c:v>
                </c:pt>
              </c:strCache>
            </c:strRef>
          </c:tx>
          <c:cat>
            <c:strRef>
              <c:f>Munka1!$A$2:$A$20</c:f>
              <c:strCache>
                <c:ptCount val="19"/>
                <c:pt idx="0">
                  <c:v>Bács-Kiskun</c:v>
                </c:pt>
                <c:pt idx="1">
                  <c:v>Baranya</c:v>
                </c:pt>
                <c:pt idx="2">
                  <c:v>Békés</c:v>
                </c:pt>
                <c:pt idx="3">
                  <c:v>Borsod-Abaúj-Zemplén</c:v>
                </c:pt>
                <c:pt idx="4">
                  <c:v>Csongrád</c:v>
                </c:pt>
                <c:pt idx="5">
                  <c:v>Fejér</c:v>
                </c:pt>
                <c:pt idx="6">
                  <c:v>Győr-Moson-Sopron</c:v>
                </c:pt>
                <c:pt idx="7">
                  <c:v>Hajdú-Bihar</c:v>
                </c:pt>
                <c:pt idx="8">
                  <c:v>Heves</c:v>
                </c:pt>
                <c:pt idx="9">
                  <c:v>Jász-Nagykun-Szolnok</c:v>
                </c:pt>
                <c:pt idx="10">
                  <c:v>Komárom-Esztergom</c:v>
                </c:pt>
                <c:pt idx="11">
                  <c:v>Nógrád</c:v>
                </c:pt>
                <c:pt idx="12">
                  <c:v>Pest</c:v>
                </c:pt>
                <c:pt idx="13">
                  <c:v>Somogy</c:v>
                </c:pt>
                <c:pt idx="14">
                  <c:v>Szabolcs-Szatmár-Bereg</c:v>
                </c:pt>
                <c:pt idx="15">
                  <c:v>Tolna</c:v>
                </c:pt>
                <c:pt idx="16">
                  <c:v>Vas</c:v>
                </c:pt>
                <c:pt idx="17">
                  <c:v>Veszprém</c:v>
                </c:pt>
                <c:pt idx="18">
                  <c:v>Zala</c:v>
                </c:pt>
              </c:strCache>
            </c:strRef>
          </c:cat>
          <c:val>
            <c:numRef>
              <c:f>Munka1!$B$2:$B$20</c:f>
              <c:numCache>
                <c:formatCode>General</c:formatCode>
                <c:ptCount val="19"/>
                <c:pt idx="0">
                  <c:v>1.53</c:v>
                </c:pt>
                <c:pt idx="1">
                  <c:v>9.44</c:v>
                </c:pt>
                <c:pt idx="2">
                  <c:v>0</c:v>
                </c:pt>
                <c:pt idx="3">
                  <c:v>7.2700000000000005</c:v>
                </c:pt>
                <c:pt idx="4">
                  <c:v>0</c:v>
                </c:pt>
                <c:pt idx="5">
                  <c:v>0.42000000000000004</c:v>
                </c:pt>
                <c:pt idx="6">
                  <c:v>1.04</c:v>
                </c:pt>
                <c:pt idx="7">
                  <c:v>2.1</c:v>
                </c:pt>
                <c:pt idx="8">
                  <c:v>13.75</c:v>
                </c:pt>
                <c:pt idx="9">
                  <c:v>1.77</c:v>
                </c:pt>
                <c:pt idx="10">
                  <c:v>5.6099999999999994</c:v>
                </c:pt>
                <c:pt idx="11">
                  <c:v>1.6400000000000001</c:v>
                </c:pt>
                <c:pt idx="12">
                  <c:v>0.16</c:v>
                </c:pt>
                <c:pt idx="13">
                  <c:v>12.16</c:v>
                </c:pt>
                <c:pt idx="14">
                  <c:v>0.75000000000000011</c:v>
                </c:pt>
                <c:pt idx="15">
                  <c:v>17.55</c:v>
                </c:pt>
                <c:pt idx="16">
                  <c:v>11.56</c:v>
                </c:pt>
                <c:pt idx="17">
                  <c:v>10.51</c:v>
                </c:pt>
                <c:pt idx="18">
                  <c:v>19.03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Dokumentumszolgáltatás</c:v>
                </c:pt>
              </c:strCache>
            </c:strRef>
          </c:tx>
          <c:cat>
            <c:strRef>
              <c:f>Munka1!$A$2:$A$20</c:f>
              <c:strCache>
                <c:ptCount val="19"/>
                <c:pt idx="0">
                  <c:v>Bács-Kiskun</c:v>
                </c:pt>
                <c:pt idx="1">
                  <c:v>Baranya</c:v>
                </c:pt>
                <c:pt idx="2">
                  <c:v>Békés</c:v>
                </c:pt>
                <c:pt idx="3">
                  <c:v>Borsod-Abaúj-Zemplén</c:v>
                </c:pt>
                <c:pt idx="4">
                  <c:v>Csongrád</c:v>
                </c:pt>
                <c:pt idx="5">
                  <c:v>Fejér</c:v>
                </c:pt>
                <c:pt idx="6">
                  <c:v>Győr-Moson-Sopron</c:v>
                </c:pt>
                <c:pt idx="7">
                  <c:v>Hajdú-Bihar</c:v>
                </c:pt>
                <c:pt idx="8">
                  <c:v>Heves</c:v>
                </c:pt>
                <c:pt idx="9">
                  <c:v>Jász-Nagykun-Szolnok</c:v>
                </c:pt>
                <c:pt idx="10">
                  <c:v>Komárom-Esztergom</c:v>
                </c:pt>
                <c:pt idx="11">
                  <c:v>Nógrád</c:v>
                </c:pt>
                <c:pt idx="12">
                  <c:v>Pest</c:v>
                </c:pt>
                <c:pt idx="13">
                  <c:v>Somogy</c:v>
                </c:pt>
                <c:pt idx="14">
                  <c:v>Szabolcs-Szatmár-Bereg</c:v>
                </c:pt>
                <c:pt idx="15">
                  <c:v>Tolna</c:v>
                </c:pt>
                <c:pt idx="16">
                  <c:v>Vas</c:v>
                </c:pt>
                <c:pt idx="17">
                  <c:v>Veszprém</c:v>
                </c:pt>
                <c:pt idx="18">
                  <c:v>Zala</c:v>
                </c:pt>
              </c:strCache>
            </c:strRef>
          </c:cat>
          <c:val>
            <c:numRef>
              <c:f>Munka1!$C$2:$C$20</c:f>
              <c:numCache>
                <c:formatCode>General</c:formatCode>
                <c:ptCount val="19"/>
                <c:pt idx="0">
                  <c:v>46.730000000000004</c:v>
                </c:pt>
                <c:pt idx="1">
                  <c:v>12.58</c:v>
                </c:pt>
                <c:pt idx="2">
                  <c:v>23.6</c:v>
                </c:pt>
                <c:pt idx="3">
                  <c:v>27.64</c:v>
                </c:pt>
                <c:pt idx="4">
                  <c:v>60.13</c:v>
                </c:pt>
                <c:pt idx="5">
                  <c:v>54.93</c:v>
                </c:pt>
                <c:pt idx="6">
                  <c:v>34.660000000000004</c:v>
                </c:pt>
                <c:pt idx="7">
                  <c:v>31.08</c:v>
                </c:pt>
                <c:pt idx="8">
                  <c:v>29.08</c:v>
                </c:pt>
                <c:pt idx="9">
                  <c:v>62.4</c:v>
                </c:pt>
                <c:pt idx="10">
                  <c:v>45.290000000000006</c:v>
                </c:pt>
                <c:pt idx="11">
                  <c:v>29.12</c:v>
                </c:pt>
                <c:pt idx="12">
                  <c:v>56.93</c:v>
                </c:pt>
                <c:pt idx="13">
                  <c:v>24.39</c:v>
                </c:pt>
                <c:pt idx="14">
                  <c:v>15.75</c:v>
                </c:pt>
                <c:pt idx="15">
                  <c:v>79.11999999999999</c:v>
                </c:pt>
                <c:pt idx="16">
                  <c:v>54.63</c:v>
                </c:pt>
                <c:pt idx="17">
                  <c:v>39.42</c:v>
                </c:pt>
                <c:pt idx="18">
                  <c:v>39.839999999999996</c:v>
                </c:pt>
              </c:numCache>
            </c:numRef>
          </c:val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Információszolgáltatás</c:v>
                </c:pt>
              </c:strCache>
            </c:strRef>
          </c:tx>
          <c:cat>
            <c:strRef>
              <c:f>Munka1!$A$2:$A$20</c:f>
              <c:strCache>
                <c:ptCount val="19"/>
                <c:pt idx="0">
                  <c:v>Bács-Kiskun</c:v>
                </c:pt>
                <c:pt idx="1">
                  <c:v>Baranya</c:v>
                </c:pt>
                <c:pt idx="2">
                  <c:v>Békés</c:v>
                </c:pt>
                <c:pt idx="3">
                  <c:v>Borsod-Abaúj-Zemplén</c:v>
                </c:pt>
                <c:pt idx="4">
                  <c:v>Csongrád</c:v>
                </c:pt>
                <c:pt idx="5">
                  <c:v>Fejér</c:v>
                </c:pt>
                <c:pt idx="6">
                  <c:v>Győr-Moson-Sopron</c:v>
                </c:pt>
                <c:pt idx="7">
                  <c:v>Hajdú-Bihar</c:v>
                </c:pt>
                <c:pt idx="8">
                  <c:v>Heves</c:v>
                </c:pt>
                <c:pt idx="9">
                  <c:v>Jász-Nagykun-Szolnok</c:v>
                </c:pt>
                <c:pt idx="10">
                  <c:v>Komárom-Esztergom</c:v>
                </c:pt>
                <c:pt idx="11">
                  <c:v>Nógrád</c:v>
                </c:pt>
                <c:pt idx="12">
                  <c:v>Pest</c:v>
                </c:pt>
                <c:pt idx="13">
                  <c:v>Somogy</c:v>
                </c:pt>
                <c:pt idx="14">
                  <c:v>Szabolcs-Szatmár-Bereg</c:v>
                </c:pt>
                <c:pt idx="15">
                  <c:v>Tolna</c:v>
                </c:pt>
                <c:pt idx="16">
                  <c:v>Vas</c:v>
                </c:pt>
                <c:pt idx="17">
                  <c:v>Veszprém</c:v>
                </c:pt>
                <c:pt idx="18">
                  <c:v>Zala</c:v>
                </c:pt>
              </c:strCache>
            </c:strRef>
          </c:cat>
          <c:val>
            <c:numRef>
              <c:f>Munka1!$D$2:$D$20</c:f>
              <c:numCache>
                <c:formatCode>General</c:formatCode>
                <c:ptCount val="19"/>
                <c:pt idx="0">
                  <c:v>0.33000000000000007</c:v>
                </c:pt>
                <c:pt idx="1">
                  <c:v>0.69000000000000006</c:v>
                </c:pt>
                <c:pt idx="2">
                  <c:v>2.3499999999999996</c:v>
                </c:pt>
                <c:pt idx="3">
                  <c:v>0</c:v>
                </c:pt>
                <c:pt idx="4">
                  <c:v>10.07</c:v>
                </c:pt>
                <c:pt idx="5">
                  <c:v>0</c:v>
                </c:pt>
                <c:pt idx="6">
                  <c:v>0</c:v>
                </c:pt>
                <c:pt idx="7">
                  <c:v>6.17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7.9700000000000006</c:v>
                </c:pt>
                <c:pt idx="12">
                  <c:v>0.26</c:v>
                </c:pt>
                <c:pt idx="13">
                  <c:v>0</c:v>
                </c:pt>
                <c:pt idx="14">
                  <c:v>1.48</c:v>
                </c:pt>
                <c:pt idx="15">
                  <c:v>0</c:v>
                </c:pt>
                <c:pt idx="16">
                  <c:v>2.61</c:v>
                </c:pt>
                <c:pt idx="17">
                  <c:v>1.8800000000000001</c:v>
                </c:pt>
                <c:pt idx="18">
                  <c:v>0.81</c:v>
                </c:pt>
              </c:numCache>
            </c:numRef>
          </c:val>
        </c:ser>
        <c:ser>
          <c:idx val="3"/>
          <c:order val="3"/>
          <c:tx>
            <c:strRef>
              <c:f>Munka1!$E$1</c:f>
              <c:strCache>
                <c:ptCount val="1"/>
                <c:pt idx="0">
                  <c:v>Közösségi szolgáltatás</c:v>
                </c:pt>
              </c:strCache>
            </c:strRef>
          </c:tx>
          <c:cat>
            <c:strRef>
              <c:f>Munka1!$A$2:$A$20</c:f>
              <c:strCache>
                <c:ptCount val="19"/>
                <c:pt idx="0">
                  <c:v>Bács-Kiskun</c:v>
                </c:pt>
                <c:pt idx="1">
                  <c:v>Baranya</c:v>
                </c:pt>
                <c:pt idx="2">
                  <c:v>Békés</c:v>
                </c:pt>
                <c:pt idx="3">
                  <c:v>Borsod-Abaúj-Zemplén</c:v>
                </c:pt>
                <c:pt idx="4">
                  <c:v>Csongrád</c:v>
                </c:pt>
                <c:pt idx="5">
                  <c:v>Fejér</c:v>
                </c:pt>
                <c:pt idx="6">
                  <c:v>Győr-Moson-Sopron</c:v>
                </c:pt>
                <c:pt idx="7">
                  <c:v>Hajdú-Bihar</c:v>
                </c:pt>
                <c:pt idx="8">
                  <c:v>Heves</c:v>
                </c:pt>
                <c:pt idx="9">
                  <c:v>Jász-Nagykun-Szolnok</c:v>
                </c:pt>
                <c:pt idx="10">
                  <c:v>Komárom-Esztergom</c:v>
                </c:pt>
                <c:pt idx="11">
                  <c:v>Nógrád</c:v>
                </c:pt>
                <c:pt idx="12">
                  <c:v>Pest</c:v>
                </c:pt>
                <c:pt idx="13">
                  <c:v>Somogy</c:v>
                </c:pt>
                <c:pt idx="14">
                  <c:v>Szabolcs-Szatmár-Bereg</c:v>
                </c:pt>
                <c:pt idx="15">
                  <c:v>Tolna</c:v>
                </c:pt>
                <c:pt idx="16">
                  <c:v>Vas</c:v>
                </c:pt>
                <c:pt idx="17">
                  <c:v>Veszprém</c:v>
                </c:pt>
                <c:pt idx="18">
                  <c:v>Zala</c:v>
                </c:pt>
              </c:strCache>
            </c:strRef>
          </c:cat>
          <c:val>
            <c:numRef>
              <c:f>Munka1!$E$2:$E$20</c:f>
              <c:numCache>
                <c:formatCode>General</c:formatCode>
                <c:ptCount val="19"/>
                <c:pt idx="0">
                  <c:v>2.52</c:v>
                </c:pt>
                <c:pt idx="1">
                  <c:v>14.209999999999999</c:v>
                </c:pt>
                <c:pt idx="2">
                  <c:v>8.2199999999999989</c:v>
                </c:pt>
                <c:pt idx="3">
                  <c:v>11.61</c:v>
                </c:pt>
                <c:pt idx="4">
                  <c:v>5.49</c:v>
                </c:pt>
                <c:pt idx="5">
                  <c:v>13.44</c:v>
                </c:pt>
                <c:pt idx="6">
                  <c:v>12.209999999999999</c:v>
                </c:pt>
                <c:pt idx="7">
                  <c:v>6.78</c:v>
                </c:pt>
                <c:pt idx="8">
                  <c:v>2.57</c:v>
                </c:pt>
                <c:pt idx="9">
                  <c:v>15.89</c:v>
                </c:pt>
                <c:pt idx="10">
                  <c:v>4</c:v>
                </c:pt>
                <c:pt idx="11">
                  <c:v>10.59</c:v>
                </c:pt>
                <c:pt idx="12">
                  <c:v>3.19</c:v>
                </c:pt>
                <c:pt idx="13">
                  <c:v>0</c:v>
                </c:pt>
                <c:pt idx="14">
                  <c:v>8.59</c:v>
                </c:pt>
                <c:pt idx="15">
                  <c:v>5.04</c:v>
                </c:pt>
                <c:pt idx="16">
                  <c:v>17.010000000000005</c:v>
                </c:pt>
                <c:pt idx="17">
                  <c:v>11.11</c:v>
                </c:pt>
                <c:pt idx="18">
                  <c:v>9.620000000000001</c:v>
                </c:pt>
              </c:numCache>
            </c:numRef>
          </c:val>
        </c:ser>
        <c:ser>
          <c:idx val="4"/>
          <c:order val="4"/>
          <c:tx>
            <c:strRef>
              <c:f>Munka1!$F$1</c:f>
              <c:strCache>
                <c:ptCount val="1"/>
                <c:pt idx="0">
                  <c:v>Szolgáltatások szállítási költsége</c:v>
                </c:pt>
              </c:strCache>
            </c:strRef>
          </c:tx>
          <c:cat>
            <c:strRef>
              <c:f>Munka1!$A$2:$A$20</c:f>
              <c:strCache>
                <c:ptCount val="19"/>
                <c:pt idx="0">
                  <c:v>Bács-Kiskun</c:v>
                </c:pt>
                <c:pt idx="1">
                  <c:v>Baranya</c:v>
                </c:pt>
                <c:pt idx="2">
                  <c:v>Békés</c:v>
                </c:pt>
                <c:pt idx="3">
                  <c:v>Borsod-Abaúj-Zemplén</c:v>
                </c:pt>
                <c:pt idx="4">
                  <c:v>Csongrád</c:v>
                </c:pt>
                <c:pt idx="5">
                  <c:v>Fejér</c:v>
                </c:pt>
                <c:pt idx="6">
                  <c:v>Győr-Moson-Sopron</c:v>
                </c:pt>
                <c:pt idx="7">
                  <c:v>Hajdú-Bihar</c:v>
                </c:pt>
                <c:pt idx="8">
                  <c:v>Heves</c:v>
                </c:pt>
                <c:pt idx="9">
                  <c:v>Jász-Nagykun-Szolnok</c:v>
                </c:pt>
                <c:pt idx="10">
                  <c:v>Komárom-Esztergom</c:v>
                </c:pt>
                <c:pt idx="11">
                  <c:v>Nógrád</c:v>
                </c:pt>
                <c:pt idx="12">
                  <c:v>Pest</c:v>
                </c:pt>
                <c:pt idx="13">
                  <c:v>Somogy</c:v>
                </c:pt>
                <c:pt idx="14">
                  <c:v>Szabolcs-Szatmár-Bereg</c:v>
                </c:pt>
                <c:pt idx="15">
                  <c:v>Tolna</c:v>
                </c:pt>
                <c:pt idx="16">
                  <c:v>Vas</c:v>
                </c:pt>
                <c:pt idx="17">
                  <c:v>Veszprém</c:v>
                </c:pt>
                <c:pt idx="18">
                  <c:v>Zala</c:v>
                </c:pt>
              </c:strCache>
            </c:strRef>
          </c:cat>
          <c:val>
            <c:numRef>
              <c:f>Munka1!$F$2:$F$20</c:f>
              <c:numCache>
                <c:formatCode>General</c:formatCode>
                <c:ptCount val="19"/>
                <c:pt idx="0">
                  <c:v>2.62</c:v>
                </c:pt>
                <c:pt idx="1">
                  <c:v>5.17</c:v>
                </c:pt>
                <c:pt idx="2">
                  <c:v>0</c:v>
                </c:pt>
                <c:pt idx="3">
                  <c:v>1.49</c:v>
                </c:pt>
                <c:pt idx="4">
                  <c:v>1.0000000000000002E-2</c:v>
                </c:pt>
                <c:pt idx="5">
                  <c:v>0</c:v>
                </c:pt>
                <c:pt idx="6">
                  <c:v>0.47000000000000003</c:v>
                </c:pt>
                <c:pt idx="7">
                  <c:v>0</c:v>
                </c:pt>
                <c:pt idx="8">
                  <c:v>3.52</c:v>
                </c:pt>
                <c:pt idx="9">
                  <c:v>1.8</c:v>
                </c:pt>
                <c:pt idx="10">
                  <c:v>0.13</c:v>
                </c:pt>
                <c:pt idx="11">
                  <c:v>1.26</c:v>
                </c:pt>
                <c:pt idx="12">
                  <c:v>0.77000000000000013</c:v>
                </c:pt>
                <c:pt idx="13">
                  <c:v>0.59</c:v>
                </c:pt>
                <c:pt idx="14">
                  <c:v>1.04</c:v>
                </c:pt>
                <c:pt idx="15">
                  <c:v>1.36</c:v>
                </c:pt>
                <c:pt idx="16">
                  <c:v>0.87000000000000011</c:v>
                </c:pt>
                <c:pt idx="17">
                  <c:v>1.31</c:v>
                </c:pt>
                <c:pt idx="18">
                  <c:v>0.83000000000000007</c:v>
                </c:pt>
              </c:numCache>
            </c:numRef>
          </c:val>
        </c:ser>
        <c:ser>
          <c:idx val="5"/>
          <c:order val="5"/>
          <c:tx>
            <c:strRef>
              <c:f>Munka1!$G$1</c:f>
              <c:strCache>
                <c:ptCount val="1"/>
                <c:pt idx="0">
                  <c:v>Szolgáltatások marketing eszközei</c:v>
                </c:pt>
              </c:strCache>
            </c:strRef>
          </c:tx>
          <c:cat>
            <c:strRef>
              <c:f>Munka1!$A$2:$A$20</c:f>
              <c:strCache>
                <c:ptCount val="19"/>
                <c:pt idx="0">
                  <c:v>Bács-Kiskun</c:v>
                </c:pt>
                <c:pt idx="1">
                  <c:v>Baranya</c:v>
                </c:pt>
                <c:pt idx="2">
                  <c:v>Békés</c:v>
                </c:pt>
                <c:pt idx="3">
                  <c:v>Borsod-Abaúj-Zemplén</c:v>
                </c:pt>
                <c:pt idx="4">
                  <c:v>Csongrád</c:v>
                </c:pt>
                <c:pt idx="5">
                  <c:v>Fejér</c:v>
                </c:pt>
                <c:pt idx="6">
                  <c:v>Győr-Moson-Sopron</c:v>
                </c:pt>
                <c:pt idx="7">
                  <c:v>Hajdú-Bihar</c:v>
                </c:pt>
                <c:pt idx="8">
                  <c:v>Heves</c:v>
                </c:pt>
                <c:pt idx="9">
                  <c:v>Jász-Nagykun-Szolnok</c:v>
                </c:pt>
                <c:pt idx="10">
                  <c:v>Komárom-Esztergom</c:v>
                </c:pt>
                <c:pt idx="11">
                  <c:v>Nógrád</c:v>
                </c:pt>
                <c:pt idx="12">
                  <c:v>Pest</c:v>
                </c:pt>
                <c:pt idx="13">
                  <c:v>Somogy</c:v>
                </c:pt>
                <c:pt idx="14">
                  <c:v>Szabolcs-Szatmár-Bereg</c:v>
                </c:pt>
                <c:pt idx="15">
                  <c:v>Tolna</c:v>
                </c:pt>
                <c:pt idx="16">
                  <c:v>Vas</c:v>
                </c:pt>
                <c:pt idx="17">
                  <c:v>Veszprém</c:v>
                </c:pt>
                <c:pt idx="18">
                  <c:v>Zala</c:v>
                </c:pt>
              </c:strCache>
            </c:strRef>
          </c:cat>
          <c:val>
            <c:numRef>
              <c:f>Munka1!$G$2:$G$20</c:f>
              <c:numCache>
                <c:formatCode>General</c:formatCode>
                <c:ptCount val="19"/>
                <c:pt idx="0">
                  <c:v>0.99</c:v>
                </c:pt>
                <c:pt idx="1">
                  <c:v>1.8</c:v>
                </c:pt>
                <c:pt idx="2">
                  <c:v>0</c:v>
                </c:pt>
                <c:pt idx="3">
                  <c:v>0.34</c:v>
                </c:pt>
                <c:pt idx="4">
                  <c:v>0</c:v>
                </c:pt>
                <c:pt idx="5">
                  <c:v>9.2800000000000011</c:v>
                </c:pt>
                <c:pt idx="6">
                  <c:v>0</c:v>
                </c:pt>
                <c:pt idx="7">
                  <c:v>1.41</c:v>
                </c:pt>
                <c:pt idx="8">
                  <c:v>2.0299999999999998</c:v>
                </c:pt>
                <c:pt idx="9">
                  <c:v>0</c:v>
                </c:pt>
                <c:pt idx="10">
                  <c:v>0.35000000000000003</c:v>
                </c:pt>
                <c:pt idx="11">
                  <c:v>11.76</c:v>
                </c:pt>
                <c:pt idx="12">
                  <c:v>2.0000000000000004E-2</c:v>
                </c:pt>
                <c:pt idx="13">
                  <c:v>6.0000000000000005E-2</c:v>
                </c:pt>
                <c:pt idx="14">
                  <c:v>0.19</c:v>
                </c:pt>
                <c:pt idx="15">
                  <c:v>1.0000000000000002E-2</c:v>
                </c:pt>
                <c:pt idx="16">
                  <c:v>0</c:v>
                </c:pt>
                <c:pt idx="17">
                  <c:v>3.0000000000000002E-2</c:v>
                </c:pt>
                <c:pt idx="18">
                  <c:v>0.2</c:v>
                </c:pt>
              </c:numCache>
            </c:numRef>
          </c:val>
        </c:ser>
        <c:ser>
          <c:idx val="6"/>
          <c:order val="6"/>
          <c:tx>
            <c:strRef>
              <c:f>Munka1!$H$1</c:f>
              <c:strCache>
                <c:ptCount val="1"/>
                <c:pt idx="0">
                  <c:v>Szolgáltatások kisértékű tárgyi eszközei</c:v>
                </c:pt>
              </c:strCache>
            </c:strRef>
          </c:tx>
          <c:cat>
            <c:strRef>
              <c:f>Munka1!$A$2:$A$20</c:f>
              <c:strCache>
                <c:ptCount val="19"/>
                <c:pt idx="0">
                  <c:v>Bács-Kiskun</c:v>
                </c:pt>
                <c:pt idx="1">
                  <c:v>Baranya</c:v>
                </c:pt>
                <c:pt idx="2">
                  <c:v>Békés</c:v>
                </c:pt>
                <c:pt idx="3">
                  <c:v>Borsod-Abaúj-Zemplén</c:v>
                </c:pt>
                <c:pt idx="4">
                  <c:v>Csongrád</c:v>
                </c:pt>
                <c:pt idx="5">
                  <c:v>Fejér</c:v>
                </c:pt>
                <c:pt idx="6">
                  <c:v>Győr-Moson-Sopron</c:v>
                </c:pt>
                <c:pt idx="7">
                  <c:v>Hajdú-Bihar</c:v>
                </c:pt>
                <c:pt idx="8">
                  <c:v>Heves</c:v>
                </c:pt>
                <c:pt idx="9">
                  <c:v>Jász-Nagykun-Szolnok</c:v>
                </c:pt>
                <c:pt idx="10">
                  <c:v>Komárom-Esztergom</c:v>
                </c:pt>
                <c:pt idx="11">
                  <c:v>Nógrád</c:v>
                </c:pt>
                <c:pt idx="12">
                  <c:v>Pest</c:v>
                </c:pt>
                <c:pt idx="13">
                  <c:v>Somogy</c:v>
                </c:pt>
                <c:pt idx="14">
                  <c:v>Szabolcs-Szatmár-Bereg</c:v>
                </c:pt>
                <c:pt idx="15">
                  <c:v>Tolna</c:v>
                </c:pt>
                <c:pt idx="16">
                  <c:v>Vas</c:v>
                </c:pt>
                <c:pt idx="17">
                  <c:v>Veszprém</c:v>
                </c:pt>
                <c:pt idx="18">
                  <c:v>Zala</c:v>
                </c:pt>
              </c:strCache>
            </c:strRef>
          </c:cat>
          <c:val>
            <c:numRef>
              <c:f>Munka1!$H$2:$H$20</c:f>
              <c:numCache>
                <c:formatCode>General</c:formatCode>
                <c:ptCount val="19"/>
                <c:pt idx="0">
                  <c:v>8.08</c:v>
                </c:pt>
                <c:pt idx="1">
                  <c:v>9.0300000000000011</c:v>
                </c:pt>
                <c:pt idx="2">
                  <c:v>20.05</c:v>
                </c:pt>
                <c:pt idx="3">
                  <c:v>10.07</c:v>
                </c:pt>
                <c:pt idx="4">
                  <c:v>6.51</c:v>
                </c:pt>
                <c:pt idx="5">
                  <c:v>13.57</c:v>
                </c:pt>
                <c:pt idx="6">
                  <c:v>14.129999999999999</c:v>
                </c:pt>
                <c:pt idx="7">
                  <c:v>26.06</c:v>
                </c:pt>
                <c:pt idx="8">
                  <c:v>15.9</c:v>
                </c:pt>
                <c:pt idx="9">
                  <c:v>5.24</c:v>
                </c:pt>
                <c:pt idx="10">
                  <c:v>20.38</c:v>
                </c:pt>
                <c:pt idx="11">
                  <c:v>12.26</c:v>
                </c:pt>
                <c:pt idx="12">
                  <c:v>8.58</c:v>
                </c:pt>
                <c:pt idx="13">
                  <c:v>7.35</c:v>
                </c:pt>
                <c:pt idx="14">
                  <c:v>5.95</c:v>
                </c:pt>
                <c:pt idx="15">
                  <c:v>21.419999999999998</c:v>
                </c:pt>
                <c:pt idx="16">
                  <c:v>11.19</c:v>
                </c:pt>
                <c:pt idx="17">
                  <c:v>2.65</c:v>
                </c:pt>
                <c:pt idx="18">
                  <c:v>15.729999999999999</c:v>
                </c:pt>
              </c:numCache>
            </c:numRef>
          </c:val>
        </c:ser>
        <c:ser>
          <c:idx val="7"/>
          <c:order val="7"/>
          <c:tx>
            <c:strRef>
              <c:f>Munka1!$I$1</c:f>
              <c:strCache>
                <c:ptCount val="1"/>
                <c:pt idx="0">
                  <c:v>Szolgáltatások beruházási, fejlesztési költsége</c:v>
                </c:pt>
              </c:strCache>
            </c:strRef>
          </c:tx>
          <c:cat>
            <c:strRef>
              <c:f>Munka1!$A$2:$A$20</c:f>
              <c:strCache>
                <c:ptCount val="19"/>
                <c:pt idx="0">
                  <c:v>Bács-Kiskun</c:v>
                </c:pt>
                <c:pt idx="1">
                  <c:v>Baranya</c:v>
                </c:pt>
                <c:pt idx="2">
                  <c:v>Békés</c:v>
                </c:pt>
                <c:pt idx="3">
                  <c:v>Borsod-Abaúj-Zemplén</c:v>
                </c:pt>
                <c:pt idx="4">
                  <c:v>Csongrád</c:v>
                </c:pt>
                <c:pt idx="5">
                  <c:v>Fejér</c:v>
                </c:pt>
                <c:pt idx="6">
                  <c:v>Győr-Moson-Sopron</c:v>
                </c:pt>
                <c:pt idx="7">
                  <c:v>Hajdú-Bihar</c:v>
                </c:pt>
                <c:pt idx="8">
                  <c:v>Heves</c:v>
                </c:pt>
                <c:pt idx="9">
                  <c:v>Jász-Nagykun-Szolnok</c:v>
                </c:pt>
                <c:pt idx="10">
                  <c:v>Komárom-Esztergom</c:v>
                </c:pt>
                <c:pt idx="11">
                  <c:v>Nógrád</c:v>
                </c:pt>
                <c:pt idx="12">
                  <c:v>Pest</c:v>
                </c:pt>
                <c:pt idx="13">
                  <c:v>Somogy</c:v>
                </c:pt>
                <c:pt idx="14">
                  <c:v>Szabolcs-Szatmár-Bereg</c:v>
                </c:pt>
                <c:pt idx="15">
                  <c:v>Tolna</c:v>
                </c:pt>
                <c:pt idx="16">
                  <c:v>Vas</c:v>
                </c:pt>
                <c:pt idx="17">
                  <c:v>Veszprém</c:v>
                </c:pt>
                <c:pt idx="18">
                  <c:v>Zala</c:v>
                </c:pt>
              </c:strCache>
            </c:strRef>
          </c:cat>
          <c:val>
            <c:numRef>
              <c:f>Munka1!$I$2:$I$20</c:f>
              <c:numCache>
                <c:formatCode>General</c:formatCode>
                <c:ptCount val="19"/>
                <c:pt idx="0">
                  <c:v>26.17</c:v>
                </c:pt>
                <c:pt idx="1">
                  <c:v>22.919999999999998</c:v>
                </c:pt>
                <c:pt idx="2">
                  <c:v>14.450000000000001</c:v>
                </c:pt>
                <c:pt idx="3">
                  <c:v>26.36</c:v>
                </c:pt>
                <c:pt idx="4">
                  <c:v>15.19</c:v>
                </c:pt>
                <c:pt idx="5">
                  <c:v>2.69</c:v>
                </c:pt>
                <c:pt idx="6">
                  <c:v>33.89</c:v>
                </c:pt>
                <c:pt idx="7">
                  <c:v>15.84</c:v>
                </c:pt>
                <c:pt idx="8">
                  <c:v>24.06</c:v>
                </c:pt>
                <c:pt idx="9">
                  <c:v>9.25</c:v>
                </c:pt>
                <c:pt idx="10">
                  <c:v>1.84</c:v>
                </c:pt>
                <c:pt idx="11">
                  <c:v>9.2000000000000011</c:v>
                </c:pt>
                <c:pt idx="12">
                  <c:v>11.629999999999999</c:v>
                </c:pt>
                <c:pt idx="13">
                  <c:v>9.5300000000000011</c:v>
                </c:pt>
                <c:pt idx="14">
                  <c:v>30.36</c:v>
                </c:pt>
                <c:pt idx="15">
                  <c:v>19.43</c:v>
                </c:pt>
                <c:pt idx="16">
                  <c:v>0</c:v>
                </c:pt>
                <c:pt idx="17">
                  <c:v>8.129999999999999</c:v>
                </c:pt>
                <c:pt idx="18">
                  <c:v>1.1399999999999997</c:v>
                </c:pt>
              </c:numCache>
            </c:numRef>
          </c:val>
        </c:ser>
        <c:dLbls/>
        <c:shape val="box"/>
        <c:axId val="71124096"/>
        <c:axId val="71125632"/>
        <c:axId val="0"/>
      </c:bar3DChart>
      <c:catAx>
        <c:axId val="71124096"/>
        <c:scaling>
          <c:orientation val="minMax"/>
        </c:scaling>
        <c:axPos val="b"/>
        <c:tickLblPos val="nextTo"/>
        <c:crossAx val="71125632"/>
        <c:crosses val="autoZero"/>
        <c:auto val="1"/>
        <c:lblAlgn val="ctr"/>
        <c:lblOffset val="100"/>
      </c:catAx>
      <c:valAx>
        <c:axId val="71125632"/>
        <c:scaling>
          <c:orientation val="minMax"/>
        </c:scaling>
        <c:axPos val="l"/>
        <c:majorGridlines/>
        <c:numFmt formatCode="General" sourceLinked="1"/>
        <c:tickLblPos val="nextTo"/>
        <c:crossAx val="71124096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74572261421790875"/>
          <c:y val="6.2758930258227388E-2"/>
          <c:w val="0.24801204747790212"/>
          <c:h val="0.76707824026347882"/>
        </c:manualLayout>
      </c:layout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Munka1!$B$23</c:f>
              <c:strCache>
                <c:ptCount val="1"/>
                <c:pt idx="0">
                  <c:v>Személyi jellegű kiadások</c:v>
                </c:pt>
              </c:strCache>
            </c:strRef>
          </c:tx>
          <c:cat>
            <c:strRef>
              <c:f>Munka1!$A$24:$A$42</c:f>
              <c:strCache>
                <c:ptCount val="19"/>
                <c:pt idx="0">
                  <c:v>Bács-Kiskun</c:v>
                </c:pt>
                <c:pt idx="1">
                  <c:v>Baranya</c:v>
                </c:pt>
                <c:pt idx="2">
                  <c:v>Békés</c:v>
                </c:pt>
                <c:pt idx="3">
                  <c:v>Borsod-Abaúj-Zemplén</c:v>
                </c:pt>
                <c:pt idx="4">
                  <c:v>Csongrád</c:v>
                </c:pt>
                <c:pt idx="5">
                  <c:v>Fejér</c:v>
                </c:pt>
                <c:pt idx="6">
                  <c:v>Győr-Moson-Sopron</c:v>
                </c:pt>
                <c:pt idx="7">
                  <c:v>Hajdú-Bihar</c:v>
                </c:pt>
                <c:pt idx="8">
                  <c:v>Heves</c:v>
                </c:pt>
                <c:pt idx="9">
                  <c:v>Jász-Nagykun-Szolnok</c:v>
                </c:pt>
                <c:pt idx="10">
                  <c:v>Komárom-Esztergom</c:v>
                </c:pt>
                <c:pt idx="11">
                  <c:v>Nógrád</c:v>
                </c:pt>
                <c:pt idx="12">
                  <c:v>Pest</c:v>
                </c:pt>
                <c:pt idx="13">
                  <c:v>Somogy</c:v>
                </c:pt>
                <c:pt idx="14">
                  <c:v>Szabolcs-Szatmár-Bereg</c:v>
                </c:pt>
                <c:pt idx="15">
                  <c:v>Tolna</c:v>
                </c:pt>
                <c:pt idx="16">
                  <c:v>Vas</c:v>
                </c:pt>
                <c:pt idx="17">
                  <c:v>Veszprém</c:v>
                </c:pt>
                <c:pt idx="18">
                  <c:v>Zala</c:v>
                </c:pt>
              </c:strCache>
            </c:strRef>
          </c:cat>
          <c:val>
            <c:numRef>
              <c:f>Munka1!$B$24:$B$42</c:f>
              <c:numCache>
                <c:formatCode>0.00</c:formatCode>
                <c:ptCount val="19"/>
                <c:pt idx="0" formatCode="General">
                  <c:v>1.04</c:v>
                </c:pt>
                <c:pt idx="1">
                  <c:v>9.15</c:v>
                </c:pt>
                <c:pt idx="2" formatCode="General">
                  <c:v>0.78</c:v>
                </c:pt>
                <c:pt idx="3" formatCode="General">
                  <c:v>12.98</c:v>
                </c:pt>
                <c:pt idx="4" formatCode="General">
                  <c:v>1.08</c:v>
                </c:pt>
                <c:pt idx="5" formatCode="General">
                  <c:v>2.38</c:v>
                </c:pt>
                <c:pt idx="6" formatCode="General">
                  <c:v>1.21</c:v>
                </c:pt>
                <c:pt idx="7" formatCode="General">
                  <c:v>0.60000000000000009</c:v>
                </c:pt>
                <c:pt idx="8" formatCode="General">
                  <c:v>15.12</c:v>
                </c:pt>
                <c:pt idx="9" formatCode="General">
                  <c:v>3.03</c:v>
                </c:pt>
                <c:pt idx="10" formatCode="General">
                  <c:v>5.89</c:v>
                </c:pt>
                <c:pt idx="11" formatCode="General">
                  <c:v>2.42</c:v>
                </c:pt>
                <c:pt idx="12" formatCode="General">
                  <c:v>0.17</c:v>
                </c:pt>
                <c:pt idx="13" formatCode="General">
                  <c:v>16.03</c:v>
                </c:pt>
                <c:pt idx="14" formatCode="General">
                  <c:v>2.72</c:v>
                </c:pt>
                <c:pt idx="15" formatCode="General">
                  <c:v>22.810000000000002</c:v>
                </c:pt>
                <c:pt idx="16" formatCode="General">
                  <c:v>25.89</c:v>
                </c:pt>
                <c:pt idx="17" formatCode="General">
                  <c:v>16.73</c:v>
                </c:pt>
                <c:pt idx="18" formatCode="General">
                  <c:v>14.57</c:v>
                </c:pt>
              </c:numCache>
            </c:numRef>
          </c:val>
        </c:ser>
        <c:ser>
          <c:idx val="1"/>
          <c:order val="1"/>
          <c:tx>
            <c:strRef>
              <c:f>Munka1!$C$23</c:f>
              <c:strCache>
                <c:ptCount val="1"/>
                <c:pt idx="0">
                  <c:v>Dokumentumszolgáltatás</c:v>
                </c:pt>
              </c:strCache>
            </c:strRef>
          </c:tx>
          <c:cat>
            <c:strRef>
              <c:f>Munka1!$A$24:$A$42</c:f>
              <c:strCache>
                <c:ptCount val="19"/>
                <c:pt idx="0">
                  <c:v>Bács-Kiskun</c:v>
                </c:pt>
                <c:pt idx="1">
                  <c:v>Baranya</c:v>
                </c:pt>
                <c:pt idx="2">
                  <c:v>Békés</c:v>
                </c:pt>
                <c:pt idx="3">
                  <c:v>Borsod-Abaúj-Zemplén</c:v>
                </c:pt>
                <c:pt idx="4">
                  <c:v>Csongrád</c:v>
                </c:pt>
                <c:pt idx="5">
                  <c:v>Fejér</c:v>
                </c:pt>
                <c:pt idx="6">
                  <c:v>Győr-Moson-Sopron</c:v>
                </c:pt>
                <c:pt idx="7">
                  <c:v>Hajdú-Bihar</c:v>
                </c:pt>
                <c:pt idx="8">
                  <c:v>Heves</c:v>
                </c:pt>
                <c:pt idx="9">
                  <c:v>Jász-Nagykun-Szolnok</c:v>
                </c:pt>
                <c:pt idx="10">
                  <c:v>Komárom-Esztergom</c:v>
                </c:pt>
                <c:pt idx="11">
                  <c:v>Nógrád</c:v>
                </c:pt>
                <c:pt idx="12">
                  <c:v>Pest</c:v>
                </c:pt>
                <c:pt idx="13">
                  <c:v>Somogy</c:v>
                </c:pt>
                <c:pt idx="14">
                  <c:v>Szabolcs-Szatmár-Bereg</c:v>
                </c:pt>
                <c:pt idx="15">
                  <c:v>Tolna</c:v>
                </c:pt>
                <c:pt idx="16">
                  <c:v>Vas</c:v>
                </c:pt>
                <c:pt idx="17">
                  <c:v>Veszprém</c:v>
                </c:pt>
                <c:pt idx="18">
                  <c:v>Zala</c:v>
                </c:pt>
              </c:strCache>
            </c:strRef>
          </c:cat>
          <c:val>
            <c:numRef>
              <c:f>Munka1!$C$24:$C$42</c:f>
              <c:numCache>
                <c:formatCode>General</c:formatCode>
                <c:ptCount val="19"/>
                <c:pt idx="0">
                  <c:v>59.8</c:v>
                </c:pt>
                <c:pt idx="1">
                  <c:v>27.19</c:v>
                </c:pt>
                <c:pt idx="2">
                  <c:v>26.459999999999997</c:v>
                </c:pt>
                <c:pt idx="3">
                  <c:v>28.759999999999998</c:v>
                </c:pt>
                <c:pt idx="4">
                  <c:v>37.660000000000004</c:v>
                </c:pt>
                <c:pt idx="5">
                  <c:v>38.99</c:v>
                </c:pt>
                <c:pt idx="6">
                  <c:v>31.150000000000002</c:v>
                </c:pt>
                <c:pt idx="7">
                  <c:v>37.65</c:v>
                </c:pt>
                <c:pt idx="8">
                  <c:v>41.5</c:v>
                </c:pt>
                <c:pt idx="9">
                  <c:v>50.54</c:v>
                </c:pt>
                <c:pt idx="10">
                  <c:v>45.02</c:v>
                </c:pt>
                <c:pt idx="11">
                  <c:v>31.459999999999997</c:v>
                </c:pt>
                <c:pt idx="12">
                  <c:v>52.68</c:v>
                </c:pt>
                <c:pt idx="13">
                  <c:v>31.77</c:v>
                </c:pt>
                <c:pt idx="14">
                  <c:v>23</c:v>
                </c:pt>
                <c:pt idx="15">
                  <c:v>20.04</c:v>
                </c:pt>
                <c:pt idx="16">
                  <c:v>37.49</c:v>
                </c:pt>
                <c:pt idx="17">
                  <c:v>36.82</c:v>
                </c:pt>
                <c:pt idx="18">
                  <c:v>37.74</c:v>
                </c:pt>
              </c:numCache>
            </c:numRef>
          </c:val>
        </c:ser>
        <c:ser>
          <c:idx val="2"/>
          <c:order val="2"/>
          <c:tx>
            <c:strRef>
              <c:f>Munka1!$D$23</c:f>
              <c:strCache>
                <c:ptCount val="1"/>
                <c:pt idx="0">
                  <c:v>Információszolgáltatás</c:v>
                </c:pt>
              </c:strCache>
            </c:strRef>
          </c:tx>
          <c:cat>
            <c:strRef>
              <c:f>Munka1!$A$24:$A$42</c:f>
              <c:strCache>
                <c:ptCount val="19"/>
                <c:pt idx="0">
                  <c:v>Bács-Kiskun</c:v>
                </c:pt>
                <c:pt idx="1">
                  <c:v>Baranya</c:v>
                </c:pt>
                <c:pt idx="2">
                  <c:v>Békés</c:v>
                </c:pt>
                <c:pt idx="3">
                  <c:v>Borsod-Abaúj-Zemplén</c:v>
                </c:pt>
                <c:pt idx="4">
                  <c:v>Csongrád</c:v>
                </c:pt>
                <c:pt idx="5">
                  <c:v>Fejér</c:v>
                </c:pt>
                <c:pt idx="6">
                  <c:v>Győr-Moson-Sopron</c:v>
                </c:pt>
                <c:pt idx="7">
                  <c:v>Hajdú-Bihar</c:v>
                </c:pt>
                <c:pt idx="8">
                  <c:v>Heves</c:v>
                </c:pt>
                <c:pt idx="9">
                  <c:v>Jász-Nagykun-Szolnok</c:v>
                </c:pt>
                <c:pt idx="10">
                  <c:v>Komárom-Esztergom</c:v>
                </c:pt>
                <c:pt idx="11">
                  <c:v>Nógrád</c:v>
                </c:pt>
                <c:pt idx="12">
                  <c:v>Pest</c:v>
                </c:pt>
                <c:pt idx="13">
                  <c:v>Somogy</c:v>
                </c:pt>
                <c:pt idx="14">
                  <c:v>Szabolcs-Szatmár-Bereg</c:v>
                </c:pt>
                <c:pt idx="15">
                  <c:v>Tolna</c:v>
                </c:pt>
                <c:pt idx="16">
                  <c:v>Vas</c:v>
                </c:pt>
                <c:pt idx="17">
                  <c:v>Veszprém</c:v>
                </c:pt>
                <c:pt idx="18">
                  <c:v>Zala</c:v>
                </c:pt>
              </c:strCache>
            </c:strRef>
          </c:cat>
          <c:val>
            <c:numRef>
              <c:f>Munka1!$D$24:$D$42</c:f>
              <c:numCache>
                <c:formatCode>General</c:formatCode>
                <c:ptCount val="19"/>
                <c:pt idx="0">
                  <c:v>0.38000000000000006</c:v>
                </c:pt>
                <c:pt idx="1">
                  <c:v>1.22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0.94000000000000006</c:v>
                </c:pt>
                <c:pt idx="7">
                  <c:v>1.44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7.21</c:v>
                </c:pt>
                <c:pt idx="12">
                  <c:v>0.11</c:v>
                </c:pt>
                <c:pt idx="13">
                  <c:v>0</c:v>
                </c:pt>
                <c:pt idx="14">
                  <c:v>0</c:v>
                </c:pt>
                <c:pt idx="15">
                  <c:v>0.38000000000000006</c:v>
                </c:pt>
                <c:pt idx="16">
                  <c:v>1.6800000000000002</c:v>
                </c:pt>
                <c:pt idx="17">
                  <c:v>7.0000000000000021E-2</c:v>
                </c:pt>
                <c:pt idx="18">
                  <c:v>1.57</c:v>
                </c:pt>
              </c:numCache>
            </c:numRef>
          </c:val>
        </c:ser>
        <c:ser>
          <c:idx val="3"/>
          <c:order val="3"/>
          <c:tx>
            <c:strRef>
              <c:f>Munka1!$E$23</c:f>
              <c:strCache>
                <c:ptCount val="1"/>
                <c:pt idx="0">
                  <c:v>Közösségi szolgáltatás</c:v>
                </c:pt>
              </c:strCache>
            </c:strRef>
          </c:tx>
          <c:cat>
            <c:strRef>
              <c:f>Munka1!$A$24:$A$42</c:f>
              <c:strCache>
                <c:ptCount val="19"/>
                <c:pt idx="0">
                  <c:v>Bács-Kiskun</c:v>
                </c:pt>
                <c:pt idx="1">
                  <c:v>Baranya</c:v>
                </c:pt>
                <c:pt idx="2">
                  <c:v>Békés</c:v>
                </c:pt>
                <c:pt idx="3">
                  <c:v>Borsod-Abaúj-Zemplén</c:v>
                </c:pt>
                <c:pt idx="4">
                  <c:v>Csongrád</c:v>
                </c:pt>
                <c:pt idx="5">
                  <c:v>Fejér</c:v>
                </c:pt>
                <c:pt idx="6">
                  <c:v>Győr-Moson-Sopron</c:v>
                </c:pt>
                <c:pt idx="7">
                  <c:v>Hajdú-Bihar</c:v>
                </c:pt>
                <c:pt idx="8">
                  <c:v>Heves</c:v>
                </c:pt>
                <c:pt idx="9">
                  <c:v>Jász-Nagykun-Szolnok</c:v>
                </c:pt>
                <c:pt idx="10">
                  <c:v>Komárom-Esztergom</c:v>
                </c:pt>
                <c:pt idx="11">
                  <c:v>Nógrád</c:v>
                </c:pt>
                <c:pt idx="12">
                  <c:v>Pest</c:v>
                </c:pt>
                <c:pt idx="13">
                  <c:v>Somogy</c:v>
                </c:pt>
                <c:pt idx="14">
                  <c:v>Szabolcs-Szatmár-Bereg</c:v>
                </c:pt>
                <c:pt idx="15">
                  <c:v>Tolna</c:v>
                </c:pt>
                <c:pt idx="16">
                  <c:v>Vas</c:v>
                </c:pt>
                <c:pt idx="17">
                  <c:v>Veszprém</c:v>
                </c:pt>
                <c:pt idx="18">
                  <c:v>Zala</c:v>
                </c:pt>
              </c:strCache>
            </c:strRef>
          </c:cat>
          <c:val>
            <c:numRef>
              <c:f>Munka1!$E$24:$E$42</c:f>
              <c:numCache>
                <c:formatCode>General</c:formatCode>
                <c:ptCount val="19"/>
                <c:pt idx="0">
                  <c:v>4.88</c:v>
                </c:pt>
                <c:pt idx="1">
                  <c:v>13.98</c:v>
                </c:pt>
                <c:pt idx="2">
                  <c:v>13.04</c:v>
                </c:pt>
                <c:pt idx="3">
                  <c:v>13.54</c:v>
                </c:pt>
                <c:pt idx="4">
                  <c:v>13.32</c:v>
                </c:pt>
                <c:pt idx="5">
                  <c:v>10.729999999999999</c:v>
                </c:pt>
                <c:pt idx="6">
                  <c:v>20.85</c:v>
                </c:pt>
                <c:pt idx="7">
                  <c:v>6.73</c:v>
                </c:pt>
                <c:pt idx="8">
                  <c:v>5.57</c:v>
                </c:pt>
                <c:pt idx="9">
                  <c:v>12.32</c:v>
                </c:pt>
                <c:pt idx="10">
                  <c:v>10.29</c:v>
                </c:pt>
                <c:pt idx="11">
                  <c:v>10.58</c:v>
                </c:pt>
                <c:pt idx="12">
                  <c:v>5.64</c:v>
                </c:pt>
                <c:pt idx="13">
                  <c:v>7.49</c:v>
                </c:pt>
                <c:pt idx="14">
                  <c:v>10.54</c:v>
                </c:pt>
                <c:pt idx="15">
                  <c:v>4.58</c:v>
                </c:pt>
                <c:pt idx="16">
                  <c:v>13.46</c:v>
                </c:pt>
                <c:pt idx="17">
                  <c:v>15.53</c:v>
                </c:pt>
                <c:pt idx="18">
                  <c:v>12.06</c:v>
                </c:pt>
              </c:numCache>
            </c:numRef>
          </c:val>
        </c:ser>
        <c:ser>
          <c:idx val="4"/>
          <c:order val="4"/>
          <c:tx>
            <c:strRef>
              <c:f>Munka1!$F$23</c:f>
              <c:strCache>
                <c:ptCount val="1"/>
                <c:pt idx="0">
                  <c:v>Szolgáltatások szállítási költsége</c:v>
                </c:pt>
              </c:strCache>
            </c:strRef>
          </c:tx>
          <c:cat>
            <c:strRef>
              <c:f>Munka1!$A$24:$A$42</c:f>
              <c:strCache>
                <c:ptCount val="19"/>
                <c:pt idx="0">
                  <c:v>Bács-Kiskun</c:v>
                </c:pt>
                <c:pt idx="1">
                  <c:v>Baranya</c:v>
                </c:pt>
                <c:pt idx="2">
                  <c:v>Békés</c:v>
                </c:pt>
                <c:pt idx="3">
                  <c:v>Borsod-Abaúj-Zemplén</c:v>
                </c:pt>
                <c:pt idx="4">
                  <c:v>Csongrád</c:v>
                </c:pt>
                <c:pt idx="5">
                  <c:v>Fejér</c:v>
                </c:pt>
                <c:pt idx="6">
                  <c:v>Győr-Moson-Sopron</c:v>
                </c:pt>
                <c:pt idx="7">
                  <c:v>Hajdú-Bihar</c:v>
                </c:pt>
                <c:pt idx="8">
                  <c:v>Heves</c:v>
                </c:pt>
                <c:pt idx="9">
                  <c:v>Jász-Nagykun-Szolnok</c:v>
                </c:pt>
                <c:pt idx="10">
                  <c:v>Komárom-Esztergom</c:v>
                </c:pt>
                <c:pt idx="11">
                  <c:v>Nógrád</c:v>
                </c:pt>
                <c:pt idx="12">
                  <c:v>Pest</c:v>
                </c:pt>
                <c:pt idx="13">
                  <c:v>Somogy</c:v>
                </c:pt>
                <c:pt idx="14">
                  <c:v>Szabolcs-Szatmár-Bereg</c:v>
                </c:pt>
                <c:pt idx="15">
                  <c:v>Tolna</c:v>
                </c:pt>
                <c:pt idx="16">
                  <c:v>Vas</c:v>
                </c:pt>
                <c:pt idx="17">
                  <c:v>Veszprém</c:v>
                </c:pt>
                <c:pt idx="18">
                  <c:v>Zala</c:v>
                </c:pt>
              </c:strCache>
            </c:strRef>
          </c:cat>
          <c:val>
            <c:numRef>
              <c:f>Munka1!$F$24:$F$42</c:f>
              <c:numCache>
                <c:formatCode>General</c:formatCode>
                <c:ptCount val="19"/>
                <c:pt idx="0">
                  <c:v>1.8</c:v>
                </c:pt>
                <c:pt idx="1">
                  <c:v>4.6899999999999995</c:v>
                </c:pt>
                <c:pt idx="2">
                  <c:v>1.06</c:v>
                </c:pt>
                <c:pt idx="3">
                  <c:v>3.29</c:v>
                </c:pt>
                <c:pt idx="4">
                  <c:v>6.0000000000000005E-2</c:v>
                </c:pt>
                <c:pt idx="5">
                  <c:v>1.6600000000000001</c:v>
                </c:pt>
                <c:pt idx="6">
                  <c:v>4.2699999999999996</c:v>
                </c:pt>
                <c:pt idx="7">
                  <c:v>0</c:v>
                </c:pt>
                <c:pt idx="8">
                  <c:v>4.28</c:v>
                </c:pt>
                <c:pt idx="9">
                  <c:v>1.61</c:v>
                </c:pt>
                <c:pt idx="10">
                  <c:v>11.98</c:v>
                </c:pt>
                <c:pt idx="11">
                  <c:v>1.6800000000000002</c:v>
                </c:pt>
                <c:pt idx="12">
                  <c:v>0.19</c:v>
                </c:pt>
                <c:pt idx="13">
                  <c:v>0.58000000000000007</c:v>
                </c:pt>
                <c:pt idx="14">
                  <c:v>6.35</c:v>
                </c:pt>
                <c:pt idx="15">
                  <c:v>1.9800000000000002</c:v>
                </c:pt>
                <c:pt idx="16">
                  <c:v>2.54</c:v>
                </c:pt>
                <c:pt idx="17">
                  <c:v>1.4</c:v>
                </c:pt>
                <c:pt idx="18">
                  <c:v>1.81</c:v>
                </c:pt>
              </c:numCache>
            </c:numRef>
          </c:val>
        </c:ser>
        <c:ser>
          <c:idx val="5"/>
          <c:order val="5"/>
          <c:tx>
            <c:strRef>
              <c:f>Munka1!$G$23</c:f>
              <c:strCache>
                <c:ptCount val="1"/>
                <c:pt idx="0">
                  <c:v>Szolgáltatások marketing eszközei</c:v>
                </c:pt>
              </c:strCache>
            </c:strRef>
          </c:tx>
          <c:cat>
            <c:strRef>
              <c:f>Munka1!$A$24:$A$42</c:f>
              <c:strCache>
                <c:ptCount val="19"/>
                <c:pt idx="0">
                  <c:v>Bács-Kiskun</c:v>
                </c:pt>
                <c:pt idx="1">
                  <c:v>Baranya</c:v>
                </c:pt>
                <c:pt idx="2">
                  <c:v>Békés</c:v>
                </c:pt>
                <c:pt idx="3">
                  <c:v>Borsod-Abaúj-Zemplén</c:v>
                </c:pt>
                <c:pt idx="4">
                  <c:v>Csongrád</c:v>
                </c:pt>
                <c:pt idx="5">
                  <c:v>Fejér</c:v>
                </c:pt>
                <c:pt idx="6">
                  <c:v>Győr-Moson-Sopron</c:v>
                </c:pt>
                <c:pt idx="7">
                  <c:v>Hajdú-Bihar</c:v>
                </c:pt>
                <c:pt idx="8">
                  <c:v>Heves</c:v>
                </c:pt>
                <c:pt idx="9">
                  <c:v>Jász-Nagykun-Szolnok</c:v>
                </c:pt>
                <c:pt idx="10">
                  <c:v>Komárom-Esztergom</c:v>
                </c:pt>
                <c:pt idx="11">
                  <c:v>Nógrád</c:v>
                </c:pt>
                <c:pt idx="12">
                  <c:v>Pest</c:v>
                </c:pt>
                <c:pt idx="13">
                  <c:v>Somogy</c:v>
                </c:pt>
                <c:pt idx="14">
                  <c:v>Szabolcs-Szatmár-Bereg</c:v>
                </c:pt>
                <c:pt idx="15">
                  <c:v>Tolna</c:v>
                </c:pt>
                <c:pt idx="16">
                  <c:v>Vas</c:v>
                </c:pt>
                <c:pt idx="17">
                  <c:v>Veszprém</c:v>
                </c:pt>
                <c:pt idx="18">
                  <c:v>Zala</c:v>
                </c:pt>
              </c:strCache>
            </c:strRef>
          </c:cat>
          <c:val>
            <c:numRef>
              <c:f>Munka1!$G$24:$G$42</c:f>
              <c:numCache>
                <c:formatCode>General</c:formatCode>
                <c:ptCount val="19"/>
                <c:pt idx="0">
                  <c:v>4.9000000000000004</c:v>
                </c:pt>
                <c:pt idx="1">
                  <c:v>1.3</c:v>
                </c:pt>
                <c:pt idx="2">
                  <c:v>0</c:v>
                </c:pt>
                <c:pt idx="3">
                  <c:v>8.0000000000000016E-2</c:v>
                </c:pt>
                <c:pt idx="4">
                  <c:v>1.41</c:v>
                </c:pt>
                <c:pt idx="5">
                  <c:v>1.6300000000000001</c:v>
                </c:pt>
                <c:pt idx="6">
                  <c:v>1.48</c:v>
                </c:pt>
                <c:pt idx="7">
                  <c:v>0</c:v>
                </c:pt>
                <c:pt idx="8">
                  <c:v>0.35000000000000003</c:v>
                </c:pt>
                <c:pt idx="9">
                  <c:v>0.24000000000000002</c:v>
                </c:pt>
                <c:pt idx="10">
                  <c:v>0</c:v>
                </c:pt>
                <c:pt idx="11">
                  <c:v>9.9600000000000026</c:v>
                </c:pt>
                <c:pt idx="12">
                  <c:v>0</c:v>
                </c:pt>
                <c:pt idx="13">
                  <c:v>0</c:v>
                </c:pt>
                <c:pt idx="14">
                  <c:v>1.8</c:v>
                </c:pt>
                <c:pt idx="15">
                  <c:v>0.14000000000000001</c:v>
                </c:pt>
                <c:pt idx="16">
                  <c:v>0.73000000000000009</c:v>
                </c:pt>
                <c:pt idx="17">
                  <c:v>0.28000000000000008</c:v>
                </c:pt>
                <c:pt idx="18">
                  <c:v>1.04</c:v>
                </c:pt>
              </c:numCache>
            </c:numRef>
          </c:val>
        </c:ser>
        <c:ser>
          <c:idx val="6"/>
          <c:order val="6"/>
          <c:tx>
            <c:strRef>
              <c:f>Munka1!$H$23</c:f>
              <c:strCache>
                <c:ptCount val="1"/>
                <c:pt idx="0">
                  <c:v>Szolgáltatások kisértékű tárgyi eszközei</c:v>
                </c:pt>
              </c:strCache>
            </c:strRef>
          </c:tx>
          <c:cat>
            <c:strRef>
              <c:f>Munka1!$A$24:$A$42</c:f>
              <c:strCache>
                <c:ptCount val="19"/>
                <c:pt idx="0">
                  <c:v>Bács-Kiskun</c:v>
                </c:pt>
                <c:pt idx="1">
                  <c:v>Baranya</c:v>
                </c:pt>
                <c:pt idx="2">
                  <c:v>Békés</c:v>
                </c:pt>
                <c:pt idx="3">
                  <c:v>Borsod-Abaúj-Zemplén</c:v>
                </c:pt>
                <c:pt idx="4">
                  <c:v>Csongrád</c:v>
                </c:pt>
                <c:pt idx="5">
                  <c:v>Fejér</c:v>
                </c:pt>
                <c:pt idx="6">
                  <c:v>Győr-Moson-Sopron</c:v>
                </c:pt>
                <c:pt idx="7">
                  <c:v>Hajdú-Bihar</c:v>
                </c:pt>
                <c:pt idx="8">
                  <c:v>Heves</c:v>
                </c:pt>
                <c:pt idx="9">
                  <c:v>Jász-Nagykun-Szolnok</c:v>
                </c:pt>
                <c:pt idx="10">
                  <c:v>Komárom-Esztergom</c:v>
                </c:pt>
                <c:pt idx="11">
                  <c:v>Nógrád</c:v>
                </c:pt>
                <c:pt idx="12">
                  <c:v>Pest</c:v>
                </c:pt>
                <c:pt idx="13">
                  <c:v>Somogy</c:v>
                </c:pt>
                <c:pt idx="14">
                  <c:v>Szabolcs-Szatmár-Bereg</c:v>
                </c:pt>
                <c:pt idx="15">
                  <c:v>Tolna</c:v>
                </c:pt>
                <c:pt idx="16">
                  <c:v>Vas</c:v>
                </c:pt>
                <c:pt idx="17">
                  <c:v>Veszprém</c:v>
                </c:pt>
                <c:pt idx="18">
                  <c:v>Zala</c:v>
                </c:pt>
              </c:strCache>
            </c:strRef>
          </c:cat>
          <c:val>
            <c:numRef>
              <c:f>Munka1!$H$24:$H$42</c:f>
              <c:numCache>
                <c:formatCode>General</c:formatCode>
                <c:ptCount val="19"/>
                <c:pt idx="0">
                  <c:v>1.7</c:v>
                </c:pt>
                <c:pt idx="1">
                  <c:v>1.32</c:v>
                </c:pt>
                <c:pt idx="2">
                  <c:v>19.8</c:v>
                </c:pt>
                <c:pt idx="3">
                  <c:v>12.34</c:v>
                </c:pt>
                <c:pt idx="4">
                  <c:v>31.610000000000003</c:v>
                </c:pt>
                <c:pt idx="5">
                  <c:v>29.02</c:v>
                </c:pt>
                <c:pt idx="6">
                  <c:v>29.85</c:v>
                </c:pt>
                <c:pt idx="7">
                  <c:v>14.9</c:v>
                </c:pt>
                <c:pt idx="8">
                  <c:v>19.459999999999997</c:v>
                </c:pt>
                <c:pt idx="9">
                  <c:v>4.17</c:v>
                </c:pt>
                <c:pt idx="10">
                  <c:v>0</c:v>
                </c:pt>
                <c:pt idx="11">
                  <c:v>17.64</c:v>
                </c:pt>
                <c:pt idx="12">
                  <c:v>11.46</c:v>
                </c:pt>
                <c:pt idx="13">
                  <c:v>10.66</c:v>
                </c:pt>
                <c:pt idx="14">
                  <c:v>7.8199999999999994</c:v>
                </c:pt>
                <c:pt idx="15">
                  <c:v>10.84</c:v>
                </c:pt>
                <c:pt idx="16">
                  <c:v>6.44</c:v>
                </c:pt>
                <c:pt idx="17">
                  <c:v>5.3199999999999994</c:v>
                </c:pt>
                <c:pt idx="18">
                  <c:v>18.329999999999995</c:v>
                </c:pt>
              </c:numCache>
            </c:numRef>
          </c:val>
        </c:ser>
        <c:ser>
          <c:idx val="7"/>
          <c:order val="7"/>
          <c:tx>
            <c:strRef>
              <c:f>Munka1!$I$23</c:f>
              <c:strCache>
                <c:ptCount val="1"/>
                <c:pt idx="0">
                  <c:v>Szolgáltatások beruházási, fejlesztési költsége</c:v>
                </c:pt>
              </c:strCache>
            </c:strRef>
          </c:tx>
          <c:cat>
            <c:strRef>
              <c:f>Munka1!$A$24:$A$42</c:f>
              <c:strCache>
                <c:ptCount val="19"/>
                <c:pt idx="0">
                  <c:v>Bács-Kiskun</c:v>
                </c:pt>
                <c:pt idx="1">
                  <c:v>Baranya</c:v>
                </c:pt>
                <c:pt idx="2">
                  <c:v>Békés</c:v>
                </c:pt>
                <c:pt idx="3">
                  <c:v>Borsod-Abaúj-Zemplén</c:v>
                </c:pt>
                <c:pt idx="4">
                  <c:v>Csongrád</c:v>
                </c:pt>
                <c:pt idx="5">
                  <c:v>Fejér</c:v>
                </c:pt>
                <c:pt idx="6">
                  <c:v>Győr-Moson-Sopron</c:v>
                </c:pt>
                <c:pt idx="7">
                  <c:v>Hajdú-Bihar</c:v>
                </c:pt>
                <c:pt idx="8">
                  <c:v>Heves</c:v>
                </c:pt>
                <c:pt idx="9">
                  <c:v>Jász-Nagykun-Szolnok</c:v>
                </c:pt>
                <c:pt idx="10">
                  <c:v>Komárom-Esztergom</c:v>
                </c:pt>
                <c:pt idx="11">
                  <c:v>Nógrád</c:v>
                </c:pt>
                <c:pt idx="12">
                  <c:v>Pest</c:v>
                </c:pt>
                <c:pt idx="13">
                  <c:v>Somogy</c:v>
                </c:pt>
                <c:pt idx="14">
                  <c:v>Szabolcs-Szatmár-Bereg</c:v>
                </c:pt>
                <c:pt idx="15">
                  <c:v>Tolna</c:v>
                </c:pt>
                <c:pt idx="16">
                  <c:v>Vas</c:v>
                </c:pt>
                <c:pt idx="17">
                  <c:v>Veszprém</c:v>
                </c:pt>
                <c:pt idx="18">
                  <c:v>Zala</c:v>
                </c:pt>
              </c:strCache>
            </c:strRef>
          </c:cat>
          <c:val>
            <c:numRef>
              <c:f>Munka1!$I$24:$I$42</c:f>
              <c:numCache>
                <c:formatCode>General</c:formatCode>
                <c:ptCount val="19"/>
                <c:pt idx="0">
                  <c:v>14.53</c:v>
                </c:pt>
                <c:pt idx="1">
                  <c:v>8.620000000000001</c:v>
                </c:pt>
                <c:pt idx="2">
                  <c:v>11.219999999999999</c:v>
                </c:pt>
                <c:pt idx="3">
                  <c:v>0.42000000000000004</c:v>
                </c:pt>
                <c:pt idx="4">
                  <c:v>0</c:v>
                </c:pt>
                <c:pt idx="5">
                  <c:v>11.360000000000001</c:v>
                </c:pt>
                <c:pt idx="6">
                  <c:v>6.6899999999999995</c:v>
                </c:pt>
                <c:pt idx="7">
                  <c:v>34.44</c:v>
                </c:pt>
                <c:pt idx="8">
                  <c:v>5.22</c:v>
                </c:pt>
                <c:pt idx="9">
                  <c:v>17.510000000000005</c:v>
                </c:pt>
                <c:pt idx="10">
                  <c:v>10.739999999999998</c:v>
                </c:pt>
                <c:pt idx="11">
                  <c:v>0</c:v>
                </c:pt>
                <c:pt idx="12">
                  <c:v>11.6</c:v>
                </c:pt>
                <c:pt idx="13">
                  <c:v>0</c:v>
                </c:pt>
                <c:pt idx="14">
                  <c:v>20.02</c:v>
                </c:pt>
                <c:pt idx="15">
                  <c:v>27.53</c:v>
                </c:pt>
                <c:pt idx="16">
                  <c:v>4.72</c:v>
                </c:pt>
                <c:pt idx="17">
                  <c:v>1.1800000000000002</c:v>
                </c:pt>
                <c:pt idx="18">
                  <c:v>4.26</c:v>
                </c:pt>
              </c:numCache>
            </c:numRef>
          </c:val>
        </c:ser>
        <c:dLbls/>
        <c:shape val="box"/>
        <c:axId val="73691136"/>
        <c:axId val="73692672"/>
        <c:axId val="0"/>
      </c:bar3DChart>
      <c:catAx>
        <c:axId val="73691136"/>
        <c:scaling>
          <c:orientation val="minMax"/>
        </c:scaling>
        <c:axPos val="b"/>
        <c:tickLblPos val="nextTo"/>
        <c:crossAx val="73692672"/>
        <c:crosses val="autoZero"/>
        <c:auto val="1"/>
        <c:lblAlgn val="ctr"/>
        <c:lblOffset val="100"/>
      </c:catAx>
      <c:valAx>
        <c:axId val="73692672"/>
        <c:scaling>
          <c:orientation val="minMax"/>
        </c:scaling>
        <c:axPos val="l"/>
        <c:majorGridlines/>
        <c:numFmt formatCode="General" sourceLinked="1"/>
        <c:tickLblPos val="nextTo"/>
        <c:crossAx val="736911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57224930211389"/>
          <c:y val="0.24467800316113791"/>
          <c:w val="0.25485279766682795"/>
          <c:h val="0.70404728241528902"/>
        </c:manualLayout>
      </c:layout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4192525"/>
            <a:ext cx="7635250" cy="1374346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719575"/>
            <a:ext cx="763525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-1951712" y="-67428"/>
            <a:ext cx="1951712" cy="70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700408" y="3101616"/>
            <a:ext cx="1951712" cy="70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8093212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2054655"/>
            <a:ext cx="8085130" cy="4275739"/>
          </a:xfrm>
        </p:spPr>
        <p:txBody>
          <a:bodyPr/>
          <a:lstStyle>
            <a:lvl1pPr algn="l">
              <a:defRPr sz="2800">
                <a:solidFill>
                  <a:schemeClr val="bg2">
                    <a:lumMod val="10000"/>
                  </a:schemeClr>
                </a:solidFill>
              </a:defRPr>
            </a:lvl1pPr>
            <a:lvl2pPr algn="l">
              <a:defRPr>
                <a:solidFill>
                  <a:schemeClr val="bg2">
                    <a:lumMod val="10000"/>
                  </a:schemeClr>
                </a:solidFill>
              </a:defRPr>
            </a:lvl2pPr>
            <a:lvl3pPr algn="l"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 algn="l"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 algn="l"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374901"/>
            <a:ext cx="6566315" cy="916230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443835"/>
            <a:ext cx="6566314" cy="4886559"/>
          </a:xfrm>
        </p:spPr>
        <p:txBody>
          <a:bodyPr/>
          <a:lstStyle>
            <a:lvl1pPr>
              <a:defRPr sz="2800"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4607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4102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70885"/>
            <a:ext cx="4040188" cy="3311079"/>
          </a:xfrm>
        </p:spPr>
        <p:txBody>
          <a:bodyPr/>
          <a:lstStyle>
            <a:lvl1pPr algn="ctr">
              <a:defRPr sz="2400">
                <a:solidFill>
                  <a:schemeClr val="bg2">
                    <a:lumMod val="10000"/>
                  </a:schemeClr>
                </a:solidFill>
              </a:defRPr>
            </a:lvl1pPr>
            <a:lvl2pPr algn="ctr">
              <a:defRPr sz="2000">
                <a:solidFill>
                  <a:schemeClr val="bg2">
                    <a:lumMod val="10000"/>
                  </a:schemeClr>
                </a:solidFill>
              </a:defRPr>
            </a:lvl2pPr>
            <a:lvl3pPr algn="ctr">
              <a:defRPr sz="1800">
                <a:solidFill>
                  <a:schemeClr val="bg2">
                    <a:lumMod val="10000"/>
                  </a:schemeClr>
                </a:solidFill>
              </a:defRPr>
            </a:lvl3pPr>
            <a:lvl4pPr algn="ctr">
              <a:defRPr sz="1600">
                <a:solidFill>
                  <a:schemeClr val="bg2">
                    <a:lumMod val="10000"/>
                  </a:schemeClr>
                </a:solidFill>
              </a:defRPr>
            </a:lvl4pPr>
            <a:lvl5pPr algn="ctr">
              <a:defRPr sz="1600">
                <a:solidFill>
                  <a:schemeClr val="bg2">
                    <a:lumMod val="1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34102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70885"/>
            <a:ext cx="4041775" cy="3311079"/>
          </a:xfrm>
        </p:spPr>
        <p:txBody>
          <a:bodyPr/>
          <a:lstStyle>
            <a:lvl1pPr algn="ctr">
              <a:defRPr sz="2400">
                <a:solidFill>
                  <a:schemeClr val="bg2">
                    <a:lumMod val="10000"/>
                  </a:schemeClr>
                </a:solidFill>
              </a:defRPr>
            </a:lvl1pPr>
            <a:lvl2pPr algn="ctr">
              <a:defRPr sz="2000">
                <a:solidFill>
                  <a:schemeClr val="bg2">
                    <a:lumMod val="10000"/>
                  </a:schemeClr>
                </a:solidFill>
              </a:defRPr>
            </a:lvl2pPr>
            <a:lvl3pPr algn="ctr">
              <a:defRPr sz="1800">
                <a:solidFill>
                  <a:schemeClr val="bg2">
                    <a:lumMod val="10000"/>
                  </a:schemeClr>
                </a:solidFill>
              </a:defRPr>
            </a:lvl3pPr>
            <a:lvl4pPr algn="ctr">
              <a:defRPr sz="1600">
                <a:solidFill>
                  <a:schemeClr val="bg2">
                    <a:lumMod val="10000"/>
                  </a:schemeClr>
                </a:solidFill>
              </a:defRPr>
            </a:lvl4pPr>
            <a:lvl5pPr algn="ctr">
              <a:defRPr sz="1600">
                <a:solidFill>
                  <a:schemeClr val="bg2">
                    <a:lumMod val="1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620897" y="6664262"/>
            <a:ext cx="469300" cy="168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mailto:Edina.soreny@emmi.gov.hu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55" y="3581705"/>
            <a:ext cx="4733855" cy="3054100"/>
          </a:xfrm>
        </p:spPr>
        <p:txBody>
          <a:bodyPr>
            <a:normAutofit/>
          </a:bodyPr>
          <a:lstStyle/>
          <a:p>
            <a:pPr algn="l"/>
            <a:r>
              <a:rPr lang="hu-HU" dirty="0" smtClean="0">
                <a:solidFill>
                  <a:schemeClr val="tx1"/>
                </a:solidFill>
              </a:rPr>
              <a:t>A kistelepülési könyvtári ellátáshoz kapcsolódó támogatások hatékony felhasználása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69" y="4650640"/>
            <a:ext cx="7940663" cy="1985165"/>
          </a:xfrm>
        </p:spPr>
        <p:txBody>
          <a:bodyPr>
            <a:normAutofit fontScale="62500" lnSpcReduction="20000"/>
          </a:bodyPr>
          <a:lstStyle/>
          <a:p>
            <a:r>
              <a:rPr lang="hu-HU" dirty="0" smtClean="0"/>
              <a:t>Emberi Erőforrások Minisztériuma</a:t>
            </a:r>
          </a:p>
          <a:p>
            <a:r>
              <a:rPr lang="hu-HU" dirty="0" smtClean="0"/>
              <a:t>Kultúráért Felelős Államtitkárság</a:t>
            </a:r>
          </a:p>
          <a:p>
            <a:r>
              <a:rPr lang="hu-HU" dirty="0" smtClean="0"/>
              <a:t>Kulturális Kapcsolatok Főosztály</a:t>
            </a:r>
          </a:p>
          <a:p>
            <a:endParaRPr lang="hu-HU" dirty="0" smtClean="0"/>
          </a:p>
          <a:p>
            <a:r>
              <a:rPr lang="hu-HU" dirty="0" smtClean="0"/>
              <a:t>Sörény Edina</a:t>
            </a:r>
          </a:p>
          <a:p>
            <a:r>
              <a:rPr lang="hu-HU" dirty="0"/>
              <a:t>v</a:t>
            </a:r>
            <a:r>
              <a:rPr lang="hu-HU" dirty="0" smtClean="0"/>
              <a:t>ezető tanácsos</a:t>
            </a:r>
          </a:p>
          <a:p>
            <a:r>
              <a:rPr lang="hu-HU" dirty="0" smtClean="0"/>
              <a:t>Zalaegerszeg, 2015. november 11-12.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73395" y="3429000"/>
            <a:ext cx="9080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Informatikai eszközök, épület-felújítás</a:t>
            </a:r>
          </a:p>
          <a:p>
            <a:pPr lvl="1"/>
            <a:r>
              <a:rPr lang="hu-HU" dirty="0"/>
              <a:t>2013:0-89 % </a:t>
            </a:r>
            <a:r>
              <a:rPr lang="hu-HU" dirty="0" smtClean="0"/>
              <a:t> </a:t>
            </a:r>
            <a:r>
              <a:rPr lang="hu-HU" dirty="0"/>
              <a:t>– 50 % alatt: </a:t>
            </a:r>
            <a:r>
              <a:rPr lang="hu-HU" dirty="0" smtClean="0"/>
              <a:t>2219</a:t>
            </a:r>
            <a:endParaRPr lang="hu-HU" dirty="0"/>
          </a:p>
          <a:p>
            <a:pPr lvl="1"/>
            <a:r>
              <a:rPr lang="hu-HU" dirty="0" smtClean="0"/>
              <a:t>2014: 0-301 % – </a:t>
            </a:r>
            <a:r>
              <a:rPr lang="hu-HU" dirty="0"/>
              <a:t>50 % alatt: </a:t>
            </a:r>
            <a:r>
              <a:rPr lang="hu-HU" dirty="0" smtClean="0"/>
              <a:t>2139</a:t>
            </a:r>
          </a:p>
          <a:p>
            <a:pPr lvl="2"/>
            <a:r>
              <a:rPr lang="hu-HU" dirty="0" smtClean="0"/>
              <a:t>Pld. 301 % Dunaszeg</a:t>
            </a:r>
          </a:p>
          <a:p>
            <a:r>
              <a:rPr lang="hu-HU" dirty="0" smtClean="0"/>
              <a:t>Minden egyéb /feldolgozás, katalógus, szállítás…/</a:t>
            </a:r>
          </a:p>
          <a:p>
            <a:pPr lvl="1"/>
            <a:r>
              <a:rPr lang="hu-HU" dirty="0"/>
              <a:t>2013:0-100 % </a:t>
            </a:r>
            <a:r>
              <a:rPr lang="hu-HU" dirty="0" smtClean="0"/>
              <a:t> </a:t>
            </a:r>
            <a:r>
              <a:rPr lang="hu-HU" dirty="0"/>
              <a:t>– 50 % </a:t>
            </a:r>
            <a:r>
              <a:rPr lang="hu-HU" dirty="0" smtClean="0"/>
              <a:t>felett: 339</a:t>
            </a:r>
          </a:p>
          <a:p>
            <a:pPr lvl="1"/>
            <a:r>
              <a:rPr lang="hu-HU" dirty="0"/>
              <a:t>2014:0-100 % </a:t>
            </a:r>
            <a:r>
              <a:rPr lang="hu-HU" dirty="0" smtClean="0"/>
              <a:t>– </a:t>
            </a:r>
            <a:r>
              <a:rPr lang="hu-HU" dirty="0"/>
              <a:t>50 % </a:t>
            </a:r>
            <a:r>
              <a:rPr lang="hu-HU" dirty="0" smtClean="0"/>
              <a:t>felett: 358</a:t>
            </a:r>
          </a:p>
          <a:p>
            <a:pPr lvl="1"/>
            <a:r>
              <a:rPr lang="hu-HU" dirty="0" smtClean="0"/>
              <a:t>100% pld.:Diósjenő, Garáb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31510" y="5719575"/>
            <a:ext cx="9080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5826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381" y="680310"/>
            <a:ext cx="8453357" cy="610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6260" y="222195"/>
            <a:ext cx="9080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2845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381" y="833015"/>
            <a:ext cx="8453357" cy="580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6260" y="374900"/>
            <a:ext cx="9080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5265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833015"/>
            <a:ext cx="7940660" cy="763525"/>
          </a:xfrm>
        </p:spPr>
        <p:txBody>
          <a:bodyPr>
            <a:normAutofit/>
          </a:bodyPr>
          <a:lstStyle/>
          <a:p>
            <a:r>
              <a:rPr lang="hu-HU" dirty="0" smtClean="0"/>
              <a:t>2013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2207360"/>
            <a:ext cx="4040188" cy="639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837222"/>
            <a:ext cx="4040188" cy="331107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36790" y="2207360"/>
            <a:ext cx="4041775" cy="639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36790" y="2837222"/>
            <a:ext cx="4041775" cy="3311079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9" name="Diagra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4158705"/>
              </p:ext>
            </p:extLst>
          </p:nvPr>
        </p:nvGraphicFramePr>
        <p:xfrm>
          <a:off x="232170" y="952499"/>
          <a:ext cx="8679659" cy="5377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31510" y="5872280"/>
            <a:ext cx="9080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46070" cy="763525"/>
          </a:xfrm>
        </p:spPr>
        <p:txBody>
          <a:bodyPr/>
          <a:lstStyle/>
          <a:p>
            <a:r>
              <a:rPr lang="hu-HU" dirty="0" smtClean="0"/>
              <a:t>2014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118270732"/>
              </p:ext>
            </p:extLst>
          </p:nvPr>
        </p:nvGraphicFramePr>
        <p:xfrm>
          <a:off x="457199" y="1749246"/>
          <a:ext cx="8543245" cy="4532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3640" y="6024985"/>
            <a:ext cx="9080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3732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90" y="527605"/>
            <a:ext cx="7940660" cy="763525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Forrásfelhasználás eredményesen - Összegzés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749245"/>
            <a:ext cx="7635250" cy="4581149"/>
          </a:xfrm>
        </p:spPr>
        <p:txBody>
          <a:bodyPr>
            <a:normAutofit fontScale="77500" lnSpcReduction="20000"/>
          </a:bodyPr>
          <a:lstStyle/>
          <a:p>
            <a:r>
              <a:rPr lang="hu-HU" dirty="0" smtClean="0"/>
              <a:t>A forrás 100 %-os felhasználására való maximális törekvés</a:t>
            </a:r>
          </a:p>
          <a:p>
            <a:r>
              <a:rPr lang="hu-HU" dirty="0" smtClean="0"/>
              <a:t>Átalakuló tendenciák – a fejlődés nyomon követhető</a:t>
            </a:r>
          </a:p>
          <a:p>
            <a:r>
              <a:rPr lang="hu-HU" dirty="0" smtClean="0"/>
              <a:t>Fejlesztési tervekben meghatározott irányok követése megfigyelhető</a:t>
            </a:r>
          </a:p>
          <a:p>
            <a:r>
              <a:rPr lang="hu-HU" dirty="0" smtClean="0"/>
              <a:t>A személyi költségek emelkedése – Cél: 10% alatt tartani – normatíva felé terelni  - új lehetőség: közszolgáltatások differenciálása</a:t>
            </a:r>
          </a:p>
          <a:p>
            <a:r>
              <a:rPr lang="hu-HU" dirty="0" smtClean="0"/>
              <a:t>Beruházások száma csökken és </a:t>
            </a:r>
            <a:r>
              <a:rPr lang="hu-HU" dirty="0" err="1" smtClean="0"/>
              <a:t>kisértékű</a:t>
            </a:r>
            <a:r>
              <a:rPr lang="hu-HU" dirty="0" smtClean="0"/>
              <a:t> eszközök beszerzése nő</a:t>
            </a:r>
          </a:p>
          <a:p>
            <a:r>
              <a:rPr lang="hu-HU" dirty="0" smtClean="0"/>
              <a:t>Részben eltérő fogalomértelmezések </a:t>
            </a:r>
          </a:p>
          <a:p>
            <a:r>
              <a:rPr lang="hu-HU" dirty="0" smtClean="0"/>
              <a:t>Tendenciák- településszám</a:t>
            </a:r>
          </a:p>
          <a:p>
            <a:r>
              <a:rPr lang="hu-HU" dirty="0" smtClean="0"/>
              <a:t>Új költségtípusok megjelenése – szabályozás szükségessége?</a:t>
            </a:r>
          </a:p>
          <a:p>
            <a:r>
              <a:rPr lang="hu-HU" dirty="0" smtClean="0"/>
              <a:t>A személygépkocsik költségei  </a:t>
            </a:r>
          </a:p>
          <a:p>
            <a:r>
              <a:rPr lang="hu-HU" dirty="0" smtClean="0"/>
              <a:t>Kérés: a mintasablon használata az összehasonlíthatóság miatt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6100" y="5719575"/>
            <a:ext cx="9080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5324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90" y="527605"/>
            <a:ext cx="7940660" cy="763525"/>
          </a:xfrm>
        </p:spPr>
        <p:txBody>
          <a:bodyPr>
            <a:normAutofit/>
          </a:bodyPr>
          <a:lstStyle/>
          <a:p>
            <a:r>
              <a:rPr lang="hu-HU" dirty="0" smtClean="0"/>
              <a:t>FORRÁBBEVONÁS  - 2017. évi tervezés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749245"/>
            <a:ext cx="7635250" cy="4581149"/>
          </a:xfrm>
        </p:spPr>
        <p:txBody>
          <a:bodyPr>
            <a:normAutofit fontScale="92500" lnSpcReduction="10000"/>
          </a:bodyPr>
          <a:lstStyle/>
          <a:p>
            <a:r>
              <a:rPr lang="hu-HU" b="1" dirty="0" smtClean="0"/>
              <a:t>CÉL</a:t>
            </a:r>
          </a:p>
          <a:p>
            <a:pPr lvl="1"/>
            <a:r>
              <a:rPr lang="hu-HU" dirty="0" smtClean="0"/>
              <a:t>megyei könyvtár támogatásának növelése – normatíva vagy </a:t>
            </a:r>
            <a:r>
              <a:rPr lang="hu-HU" dirty="0"/>
              <a:t>egyösszegű </a:t>
            </a:r>
            <a:r>
              <a:rPr lang="hu-HU" dirty="0" smtClean="0"/>
              <a:t>emelés - </a:t>
            </a:r>
            <a:r>
              <a:rPr lang="hu-HU" dirty="0"/>
              <a:t>Javaslat: MJV </a:t>
            </a:r>
            <a:r>
              <a:rPr lang="hu-HU" dirty="0" smtClean="0"/>
              <a:t>lakosság*440 </a:t>
            </a:r>
            <a:r>
              <a:rPr lang="hu-HU" dirty="0"/>
              <a:t>Ft - többlet </a:t>
            </a:r>
            <a:r>
              <a:rPr lang="hu-HU" dirty="0" smtClean="0"/>
              <a:t>776 </a:t>
            </a:r>
            <a:r>
              <a:rPr lang="hu-HU" dirty="0"/>
              <a:t>millió </a:t>
            </a:r>
            <a:r>
              <a:rPr lang="hu-HU" dirty="0" smtClean="0"/>
              <a:t>Ft</a:t>
            </a:r>
          </a:p>
          <a:p>
            <a:pPr lvl="1"/>
            <a:r>
              <a:rPr lang="hu-HU" dirty="0" smtClean="0"/>
              <a:t>Javaslat - ÚJ támogatási sor: A </a:t>
            </a:r>
            <a:r>
              <a:rPr lang="hu-HU" dirty="0"/>
              <a:t>támogatást azok az 5000 fő alatti kistelepülések kaphatják, akik könyvtári, információs és közösségi helyet működtetnek és könyvtáros szakképzettséggel rendelkező szakembert foglalkoztatnak. A 39/2013. (V.31.) EMMI rendelet meghatározottak alapján. </a:t>
            </a:r>
            <a:endParaRPr lang="hu-HU" dirty="0" smtClean="0"/>
          </a:p>
          <a:p>
            <a:pPr lvl="1"/>
            <a:endParaRPr lang="hu-HU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6100" y="5719575"/>
            <a:ext cx="9080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8822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1671" y="1291131"/>
            <a:ext cx="8085130" cy="5039264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ÚJ pályázatos központi támogatási javaslat: települési könyvtári </a:t>
            </a:r>
            <a:r>
              <a:rPr lang="hu-HU" dirty="0"/>
              <a:t>ellátás kiegészítő </a:t>
            </a:r>
            <a:r>
              <a:rPr lang="hu-HU" dirty="0" smtClean="0"/>
              <a:t>támogatása</a:t>
            </a:r>
          </a:p>
          <a:p>
            <a:r>
              <a:rPr lang="hu-HU" dirty="0"/>
              <a:t>Célterületek: </a:t>
            </a:r>
            <a:r>
              <a:rPr lang="hu-HU" dirty="0" smtClean="0"/>
              <a:t>városi és községi könyvtárak elsősorban</a:t>
            </a:r>
          </a:p>
          <a:p>
            <a:pPr lvl="1"/>
            <a:r>
              <a:rPr lang="hu-HU" dirty="0" smtClean="0"/>
              <a:t>1</a:t>
            </a:r>
            <a:r>
              <a:rPr lang="hu-HU" dirty="0"/>
              <a:t>. Megújulás: a települési </a:t>
            </a:r>
            <a:r>
              <a:rPr lang="hu-HU" dirty="0" smtClean="0"/>
              <a:t>könyvtári </a:t>
            </a:r>
            <a:r>
              <a:rPr lang="hu-HU" dirty="0"/>
              <a:t>ellátást biztosító épület, </a:t>
            </a:r>
            <a:r>
              <a:rPr lang="hu-HU" dirty="0" smtClean="0"/>
              <a:t>olvasói </a:t>
            </a:r>
            <a:r>
              <a:rPr lang="hu-HU" dirty="0"/>
              <a:t>terek megújítása a fenntarthatóság érdekében. </a:t>
            </a:r>
            <a:endParaRPr lang="hu-HU" dirty="0" smtClean="0"/>
          </a:p>
          <a:p>
            <a:pPr lvl="1"/>
            <a:r>
              <a:rPr lang="hu-HU" dirty="0" smtClean="0"/>
              <a:t>2.Értékőrzés</a:t>
            </a:r>
            <a:r>
              <a:rPr lang="hu-HU" dirty="0"/>
              <a:t>: a </a:t>
            </a:r>
            <a:r>
              <a:rPr lang="hu-HU" dirty="0" smtClean="0"/>
              <a:t>települési  könyvtár </a:t>
            </a:r>
            <a:r>
              <a:rPr lang="hu-HU" dirty="0"/>
              <a:t>helytörténeti és helyismereti gyűjtemény feldolgozásának megújítása, elektronikus formában történő hozzáférhetővé tétele</a:t>
            </a:r>
          </a:p>
          <a:p>
            <a:endParaRPr lang="hu-H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6100" y="5872280"/>
            <a:ext cx="9080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7571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1670" y="1749245"/>
            <a:ext cx="8085130" cy="42757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- Kistelepülési </a:t>
            </a:r>
            <a:r>
              <a:rPr lang="hu-HU" dirty="0"/>
              <a:t>támogatás emelése valamint a sávok </a:t>
            </a:r>
            <a:r>
              <a:rPr lang="hu-HU" dirty="0" smtClean="0"/>
              <a:t>korrekciója</a:t>
            </a:r>
            <a:endParaRPr lang="hu-HU" dirty="0"/>
          </a:p>
          <a:p>
            <a:pPr marL="0" indent="0">
              <a:buNone/>
            </a:pPr>
            <a:r>
              <a:rPr lang="hu-HU" sz="2000" dirty="0" smtClean="0"/>
              <a:t>1 </a:t>
            </a:r>
            <a:r>
              <a:rPr lang="hu-HU" sz="2000" dirty="0"/>
              <a:t>000 fő lakosságszámú vagy az alatti </a:t>
            </a:r>
            <a:r>
              <a:rPr lang="hu-HU" sz="2000" dirty="0" smtClean="0"/>
              <a:t>település              </a:t>
            </a:r>
            <a:endParaRPr lang="hu-HU" sz="2000" dirty="0"/>
          </a:p>
          <a:p>
            <a:r>
              <a:rPr lang="hu-HU" sz="2000" dirty="0"/>
              <a:t>FAJLAGOS ÖSSZEG:      </a:t>
            </a:r>
            <a:r>
              <a:rPr lang="hu-HU" sz="2000" b="1" i="1" dirty="0"/>
              <a:t>668 300  </a:t>
            </a:r>
            <a:r>
              <a:rPr lang="hu-HU" sz="2000" b="1" i="1" dirty="0" smtClean="0"/>
              <a:t>Ft/település – Javaslat: 700 000 Ft</a:t>
            </a:r>
            <a:endParaRPr lang="hu-HU" sz="2000" b="1" i="1" dirty="0"/>
          </a:p>
          <a:p>
            <a:pPr marL="0" indent="0">
              <a:buNone/>
            </a:pPr>
            <a:r>
              <a:rPr lang="hu-HU" sz="2000" dirty="0" smtClean="0"/>
              <a:t>1 </a:t>
            </a:r>
            <a:r>
              <a:rPr lang="hu-HU" sz="2000" dirty="0"/>
              <a:t>001 – 1 500 fő lakosságszám közötti </a:t>
            </a:r>
            <a:r>
              <a:rPr lang="hu-HU" sz="2000" dirty="0" smtClean="0"/>
              <a:t>település                </a:t>
            </a:r>
            <a:endParaRPr lang="hu-HU" sz="2000" dirty="0"/>
          </a:p>
          <a:p>
            <a:r>
              <a:rPr lang="hu-HU" sz="2000" dirty="0"/>
              <a:t>FAJLAGOS ÖSSZEG:        </a:t>
            </a:r>
            <a:r>
              <a:rPr lang="hu-HU" sz="2000" b="1" dirty="0"/>
              <a:t>1 060 760 </a:t>
            </a:r>
            <a:r>
              <a:rPr lang="hu-HU" sz="2000" b="1" dirty="0" smtClean="0"/>
              <a:t>Ft/település </a:t>
            </a:r>
            <a:endParaRPr lang="hu-HU" sz="2000" b="1" dirty="0"/>
          </a:p>
          <a:p>
            <a:pPr marL="0" indent="0">
              <a:buNone/>
            </a:pPr>
            <a:r>
              <a:rPr lang="hu-HU" sz="2000" dirty="0" smtClean="0"/>
              <a:t>1 </a:t>
            </a:r>
            <a:r>
              <a:rPr lang="hu-HU" sz="2000" dirty="0"/>
              <a:t>501 – 5 000 fő lakosságszám közötti </a:t>
            </a:r>
            <a:r>
              <a:rPr lang="hu-HU" sz="2000" dirty="0" smtClean="0"/>
              <a:t>település                </a:t>
            </a:r>
            <a:endParaRPr lang="hu-HU" sz="2000" dirty="0"/>
          </a:p>
          <a:p>
            <a:r>
              <a:rPr lang="hu-HU" sz="2000" dirty="0"/>
              <a:t>FAJLAGOS ÖSSZEG:       </a:t>
            </a:r>
            <a:r>
              <a:rPr lang="hu-HU" sz="2000" i="1" dirty="0"/>
              <a:t>1 002 460 </a:t>
            </a:r>
            <a:r>
              <a:rPr lang="hu-HU" sz="2000" i="1" dirty="0" smtClean="0"/>
              <a:t>Ft/település – Javaslat: 1200 000 Ft</a:t>
            </a:r>
            <a:endParaRPr lang="hu-HU" sz="2000" i="1" dirty="0"/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6100" y="5872280"/>
            <a:ext cx="9080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4645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Szakfelügyelet és a KSZR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2016-tól a KSZB bizottság és a megyei könyvtárak javaslatai alapján szükséges a kistelepülési könyvtári, információs és közösségi helyek szakmai ellenőrzésének megtervezése, ütemezése és megkezdése</a:t>
            </a:r>
          </a:p>
          <a:p>
            <a:r>
              <a:rPr lang="hu-HU" dirty="0" smtClean="0"/>
              <a:t>A könyvtári szakértők felkészítése – továbbképzések megszervezése szükség estén</a:t>
            </a:r>
          </a:p>
          <a:p>
            <a:r>
              <a:rPr lang="hu-HU" dirty="0" smtClean="0"/>
              <a:t>Minőségi szemlélet erősítése</a:t>
            </a:r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6100" y="5719575"/>
            <a:ext cx="9080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3932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833015"/>
            <a:ext cx="7940660" cy="763525"/>
          </a:xfrm>
        </p:spPr>
        <p:txBody>
          <a:bodyPr>
            <a:normAutofit/>
          </a:bodyPr>
          <a:lstStyle/>
          <a:p>
            <a:r>
              <a:rPr lang="hu-HU" dirty="0"/>
              <a:t>T</a:t>
            </a:r>
            <a:r>
              <a:rPr lang="hu-HU" dirty="0" smtClean="0"/>
              <a:t>artalom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2054655"/>
            <a:ext cx="7635250" cy="4275739"/>
          </a:xfrm>
        </p:spPr>
        <p:txBody>
          <a:bodyPr/>
          <a:lstStyle/>
          <a:p>
            <a:r>
              <a:rPr lang="hu-HU" dirty="0" smtClean="0"/>
              <a:t>ÁTTEKINTŐ - A hazai önkormányzati fenntartású intézmények támogatási rendszere – könyvtár, múzeum és közművelődés</a:t>
            </a:r>
            <a:endParaRPr lang="en-US" dirty="0" smtClean="0"/>
          </a:p>
          <a:p>
            <a:r>
              <a:rPr lang="hu-HU" dirty="0" smtClean="0"/>
              <a:t>TERVEK ÉS TÉNYEK - A kistelepülések könyvtári ellátása </a:t>
            </a:r>
            <a:endParaRPr lang="en-US" dirty="0" smtClean="0"/>
          </a:p>
          <a:p>
            <a:r>
              <a:rPr lang="hu-HU" dirty="0" smtClean="0"/>
              <a:t>FORRÁSFELHASZNÁLÁS eredményesen</a:t>
            </a:r>
            <a:endParaRPr lang="en-US" dirty="0" smtClean="0"/>
          </a:p>
          <a:p>
            <a:r>
              <a:rPr lang="hu-HU" dirty="0" smtClean="0"/>
              <a:t>FORRÁSBEVONÁS – 2017. évi tervek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6100" y="5719575"/>
            <a:ext cx="9080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1600" dirty="0" err="1" smtClean="0">
                <a:hlinkClick r:id="rId2"/>
              </a:rPr>
              <a:t>Edina.soreny</a:t>
            </a:r>
            <a:r>
              <a:rPr lang="hu-HU" sz="1600" dirty="0" smtClean="0">
                <a:hlinkClick r:id="rId2"/>
              </a:rPr>
              <a:t>@</a:t>
            </a:r>
            <a:r>
              <a:rPr lang="hu-HU" sz="1600" dirty="0" err="1" smtClean="0">
                <a:hlinkClick r:id="rId2"/>
              </a:rPr>
              <a:t>emmi.gov.hu</a:t>
            </a:r>
            <a:r>
              <a:rPr lang="hu-HU" sz="1600" dirty="0" smtClean="0"/>
              <a:t> </a:t>
            </a:r>
            <a:endParaRPr lang="hu-HU" sz="1600" dirty="0"/>
          </a:p>
        </p:txBody>
      </p:sp>
      <p:sp>
        <p:nvSpPr>
          <p:cNvPr id="8" name="Szöveg helye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4000" b="1" dirty="0">
                <a:solidFill>
                  <a:schemeClr val="tx1"/>
                </a:solidFill>
              </a:rPr>
              <a:t>Köszönöm megtisztelő </a:t>
            </a:r>
            <a:r>
              <a:rPr lang="hu-HU" sz="4000" b="1" dirty="0" smtClean="0">
                <a:solidFill>
                  <a:schemeClr val="tx1"/>
                </a:solidFill>
              </a:rPr>
              <a:t>figyelmüket</a:t>
            </a:r>
            <a:r>
              <a:rPr lang="hu-HU" sz="4000" b="1" dirty="0">
                <a:solidFill>
                  <a:schemeClr val="tx1"/>
                </a:solidFill>
              </a:rPr>
              <a:t>!</a:t>
            </a:r>
          </a:p>
        </p:txBody>
      </p:sp>
      <p:pic>
        <p:nvPicPr>
          <p:cNvPr id="1026" name="Picture 2" descr="Dísz tér Zalaegerszeg szívéb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34130" y="833015"/>
            <a:ext cx="3977790" cy="26083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6590" y="5566870"/>
            <a:ext cx="9080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0130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8093212" cy="91623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Központi költségvetési támogatások megoszlása három szakterület között – egy intézményre jutó támogatás /2016/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78460191"/>
              </p:ext>
            </p:extLst>
          </p:nvPr>
        </p:nvGraphicFramePr>
        <p:xfrm>
          <a:off x="601671" y="2512770"/>
          <a:ext cx="7940660" cy="4124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06300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86836" y="374900"/>
            <a:ext cx="6108200" cy="916230"/>
          </a:xfrm>
        </p:spPr>
        <p:txBody>
          <a:bodyPr>
            <a:normAutofit/>
          </a:bodyPr>
          <a:lstStyle/>
          <a:p>
            <a:r>
              <a:rPr lang="hu-HU" dirty="0" smtClean="0"/>
              <a:t>ÁTTEKINTŐ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86835" y="1291130"/>
            <a:ext cx="6108200" cy="52922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b="1" dirty="0" smtClean="0"/>
              <a:t>Jogszabályok</a:t>
            </a:r>
          </a:p>
          <a:p>
            <a:r>
              <a:rPr lang="hu-HU" dirty="0" smtClean="0"/>
              <a:t>1997. évi CXL. törvény  - 64. </a:t>
            </a:r>
            <a:r>
              <a:rPr lang="hu-HU" dirty="0"/>
              <a:t>§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/>
              <a:t>1) A települési könyvtári ellátás biztosítása a települési önkormányzatok kötelező feladata.</a:t>
            </a:r>
            <a:endParaRPr lang="en-US" dirty="0" smtClean="0"/>
          </a:p>
          <a:p>
            <a:r>
              <a:rPr lang="hu-HU" dirty="0" smtClean="0"/>
              <a:t>66. </a:t>
            </a:r>
            <a:r>
              <a:rPr lang="hu-HU" dirty="0"/>
              <a:t>§ g) működteti a Könyvtárellátási Szolgáltató Rendszert</a:t>
            </a:r>
            <a:r>
              <a:rPr lang="hu-HU" dirty="0" smtClean="0"/>
              <a:t>,</a:t>
            </a:r>
          </a:p>
          <a:p>
            <a:r>
              <a:rPr lang="hu-HU" dirty="0"/>
              <a:t>h) megállapodás alapján igénybe vehető szolgáltatásokat </a:t>
            </a:r>
            <a:r>
              <a:rPr lang="hu-HU" dirty="0" smtClean="0"/>
              <a:t>nyújt</a:t>
            </a:r>
          </a:p>
          <a:p>
            <a:r>
              <a:rPr lang="en-US" dirty="0"/>
              <a:t>39/2013. (V. 31.) EMMI </a:t>
            </a:r>
            <a:r>
              <a:rPr lang="en-US" dirty="0" err="1" smtClean="0"/>
              <a:t>rendelet</a:t>
            </a:r>
            <a:endParaRPr lang="hu-HU" dirty="0" smtClean="0"/>
          </a:p>
          <a:p>
            <a:r>
              <a:rPr lang="it-IT" dirty="0"/>
              <a:t>51/2014. (XII. 10.) EMMI </a:t>
            </a:r>
            <a:r>
              <a:rPr lang="it-IT" dirty="0" smtClean="0"/>
              <a:t>rendelet</a:t>
            </a:r>
            <a:endParaRPr lang="hu-HU" dirty="0" smtClean="0"/>
          </a:p>
          <a:p>
            <a:r>
              <a:rPr lang="hu-HU" dirty="0" smtClean="0"/>
              <a:t>A Magyarország mindenkori éves költségvetésében található felhasználási szabályok</a:t>
            </a:r>
          </a:p>
          <a:p>
            <a:r>
              <a:rPr lang="hu-HU" dirty="0" smtClean="0"/>
              <a:t>AJÁNLÁS A  KÖNYVTÁRELLÁTÁSI </a:t>
            </a:r>
            <a:r>
              <a:rPr lang="hu-HU" dirty="0"/>
              <a:t>SZOLGÁLTATÓ RENDSZER </a:t>
            </a:r>
            <a:r>
              <a:rPr lang="hu-HU" dirty="0" smtClean="0"/>
              <a:t>MŰKÖDÉSÉHEZ </a:t>
            </a:r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78805" y="527605"/>
            <a:ext cx="9080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28720" y="1443835"/>
            <a:ext cx="6566314" cy="503926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b="1" dirty="0" smtClean="0"/>
              <a:t>Támogatások</a:t>
            </a:r>
          </a:p>
          <a:p>
            <a:r>
              <a:rPr lang="hu-HU" dirty="0" smtClean="0"/>
              <a:t>Megyei könyvtárak állami feladatainak támogatása</a:t>
            </a:r>
          </a:p>
          <a:p>
            <a:pPr marL="0" indent="0">
              <a:buNone/>
            </a:pPr>
            <a:r>
              <a:rPr lang="hu-HU" dirty="0" smtClean="0"/>
              <a:t>2013-2016: 2,851 milliárd Ft – változatlan összeg</a:t>
            </a:r>
          </a:p>
          <a:p>
            <a:pPr marL="0" indent="0">
              <a:buNone/>
            </a:pPr>
            <a:r>
              <a:rPr lang="hu-HU" dirty="0" smtClean="0"/>
              <a:t>2016-tól </a:t>
            </a:r>
            <a:r>
              <a:rPr lang="hu-HU" dirty="0"/>
              <a:t>új elem: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- a </a:t>
            </a:r>
            <a:r>
              <a:rPr lang="hu-HU" dirty="0"/>
              <a:t>kultúráért felelős miniszter állapítja meg és teszi közzé 2016. január 5-éig a kormányzati </a:t>
            </a:r>
            <a:r>
              <a:rPr lang="hu-HU" dirty="0" smtClean="0"/>
              <a:t>portálon</a:t>
            </a:r>
          </a:p>
          <a:p>
            <a:pPr>
              <a:buFontTx/>
              <a:buChar char="-"/>
            </a:pPr>
            <a:r>
              <a:rPr lang="hu-HU" dirty="0" smtClean="0"/>
              <a:t>évente </a:t>
            </a:r>
            <a:r>
              <a:rPr lang="hu-HU" dirty="0"/>
              <a:t>egy alkalommal a megye könyvtárosai számára a könyvtári szolgáltatások megvalósításával kapcsolatos információs szakmai </a:t>
            </a:r>
            <a:r>
              <a:rPr lang="hu-HU" dirty="0" smtClean="0"/>
              <a:t>műhelynap megszervezése</a:t>
            </a:r>
          </a:p>
          <a:p>
            <a:r>
              <a:rPr lang="hu-HU" dirty="0" smtClean="0"/>
              <a:t>Normatíva: az </a:t>
            </a:r>
            <a:r>
              <a:rPr lang="hu-HU" dirty="0"/>
              <a:t>1200 fő és az alatti lakosságszámú önkormányzatnak a támogatás legalább 15 %-át könyvtári szolgáltatásokhoz szükséges infrastruktúra megújítására </a:t>
            </a:r>
            <a:r>
              <a:rPr lang="hu-HU" dirty="0" smtClean="0"/>
              <a:t>kell fordítani</a:t>
            </a:r>
            <a:endParaRPr lang="hu-H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78805" y="527605"/>
            <a:ext cx="9080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5730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2015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05" y="1138425"/>
            <a:ext cx="5107859" cy="27486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24705" y="3352648"/>
            <a:ext cx="4266589" cy="31999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8092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Megyei könyvtár kistelepülési könyvtári célú kiegészítő </a:t>
            </a:r>
            <a:r>
              <a:rPr lang="hu-HU" dirty="0" smtClean="0"/>
              <a:t>támogatása</a:t>
            </a:r>
          </a:p>
          <a:p>
            <a:r>
              <a:rPr lang="hu-HU" dirty="0" smtClean="0"/>
              <a:t>2013: 1,699 milliárd Ft – 2278</a:t>
            </a:r>
          </a:p>
          <a:p>
            <a:r>
              <a:rPr lang="hu-HU" dirty="0" smtClean="0"/>
              <a:t>2014: 1,823 milliárd Ft – 2346</a:t>
            </a:r>
          </a:p>
          <a:p>
            <a:r>
              <a:rPr lang="hu-HU" dirty="0" smtClean="0"/>
              <a:t>2015: 1,909 milliárd Ft – 2450</a:t>
            </a:r>
          </a:p>
          <a:p>
            <a:r>
              <a:rPr lang="hu-HU" dirty="0" smtClean="0"/>
              <a:t>2016:1,909 milliárd Ft – korrekcióval</a:t>
            </a:r>
          </a:p>
          <a:p>
            <a:pPr lvl="1"/>
            <a:r>
              <a:rPr lang="hu-HU" dirty="0" smtClean="0"/>
              <a:t>62+?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5234" y="4497936"/>
            <a:ext cx="3883760" cy="2207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78805" y="527605"/>
            <a:ext cx="9080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3849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Pályázati támogatások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2007 – 2013 időszak:</a:t>
            </a:r>
          </a:p>
          <a:p>
            <a:pPr lvl="1"/>
            <a:r>
              <a:rPr lang="hu-HU" dirty="0" smtClean="0"/>
              <a:t>Könyvtárbuszok (TIOP) – 360 millió Ft</a:t>
            </a:r>
            <a:endParaRPr lang="hu-HU" dirty="0"/>
          </a:p>
          <a:p>
            <a:pPr lvl="1"/>
            <a:r>
              <a:rPr lang="hu-HU" dirty="0" smtClean="0"/>
              <a:t> </a:t>
            </a:r>
            <a:r>
              <a:rPr lang="hu-HU" dirty="0" err="1" smtClean="0"/>
              <a:t>IKSZT-k</a:t>
            </a:r>
            <a:r>
              <a:rPr lang="hu-HU" dirty="0" smtClean="0"/>
              <a:t> kialakítása (EMOGA) – 25 Mrd Ft</a:t>
            </a:r>
          </a:p>
          <a:p>
            <a:r>
              <a:rPr lang="hu-HU" dirty="0" smtClean="0"/>
              <a:t>2014 – 2020 időszak: </a:t>
            </a:r>
          </a:p>
          <a:p>
            <a:pPr lvl="1"/>
            <a:r>
              <a:rPr lang="hu-HU" dirty="0" smtClean="0"/>
              <a:t>Könyvtárbuszok (EFOP) 760 millió Ft</a:t>
            </a:r>
            <a:endParaRPr lang="hu-HU" dirty="0"/>
          </a:p>
          <a:p>
            <a:pPr lvl="1"/>
            <a:r>
              <a:rPr lang="hu-HU" dirty="0" smtClean="0"/>
              <a:t>többfunkciós szolgáltató terek (EMOGA) – 10 Mrd Ft</a:t>
            </a:r>
          </a:p>
          <a:p>
            <a:r>
              <a:rPr lang="hu-HU" dirty="0" smtClean="0"/>
              <a:t>NKA támogatás  - 2015. – 160 millió Ft </a:t>
            </a:r>
            <a:r>
              <a:rPr lang="hu-HU" dirty="0"/>
              <a:t>a </a:t>
            </a:r>
            <a:r>
              <a:rPr lang="hu-HU" sz="2000" dirty="0" smtClean="0"/>
              <a:t>települési könyvtárának szakmai eszközfejlesztésére, korszerűsítésére</a:t>
            </a:r>
          </a:p>
          <a:p>
            <a:endParaRPr lang="hu-H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31510" y="527605"/>
            <a:ext cx="9080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1807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70606" y="374901"/>
            <a:ext cx="7024430" cy="91623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támogatások felhasználása a statisztikai adatok tükrében /2013-2014/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2013: 2278 csatlakozó -2286 jelentő</a:t>
            </a:r>
          </a:p>
          <a:p>
            <a:r>
              <a:rPr lang="hu-HU" dirty="0" smtClean="0"/>
              <a:t>2014: 2346 csatlakozó – 2293 jelentő</a:t>
            </a:r>
          </a:p>
          <a:p>
            <a:pPr lvl="1"/>
            <a:r>
              <a:rPr lang="hu-HU" dirty="0" err="1" smtClean="0"/>
              <a:t>Dokumentumbeszerzés</a:t>
            </a:r>
            <a:endParaRPr lang="hu-HU" dirty="0" smtClean="0"/>
          </a:p>
          <a:p>
            <a:pPr lvl="2"/>
            <a:r>
              <a:rPr lang="hu-HU" dirty="0" smtClean="0"/>
              <a:t>2013: 0-87 % között - 79 </a:t>
            </a:r>
            <a:r>
              <a:rPr lang="hu-HU" dirty="0"/>
              <a:t>% alatt:2262</a:t>
            </a:r>
          </a:p>
          <a:p>
            <a:pPr lvl="2"/>
            <a:r>
              <a:rPr lang="hu-HU" dirty="0" smtClean="0"/>
              <a:t>2014: 0-413 </a:t>
            </a:r>
            <a:r>
              <a:rPr lang="hu-HU" dirty="0"/>
              <a:t>% </a:t>
            </a:r>
            <a:r>
              <a:rPr lang="hu-HU" dirty="0" smtClean="0"/>
              <a:t>között - </a:t>
            </a:r>
            <a:r>
              <a:rPr lang="hu-HU" dirty="0"/>
              <a:t>79 % </a:t>
            </a:r>
            <a:r>
              <a:rPr lang="hu-HU" dirty="0" smtClean="0"/>
              <a:t>alatt:2121</a:t>
            </a:r>
          </a:p>
          <a:p>
            <a:pPr lvl="1"/>
            <a:r>
              <a:rPr lang="hu-HU" dirty="0" smtClean="0"/>
              <a:t>Személyi kiadások</a:t>
            </a:r>
          </a:p>
          <a:p>
            <a:pPr lvl="2"/>
            <a:r>
              <a:rPr lang="hu-HU" dirty="0" smtClean="0"/>
              <a:t>2013: 0-100 % között – 50 % alatt: 2271</a:t>
            </a:r>
          </a:p>
          <a:p>
            <a:pPr lvl="2"/>
            <a:r>
              <a:rPr lang="hu-HU" dirty="0" smtClean="0"/>
              <a:t>2014:0-136 % között </a:t>
            </a:r>
            <a:r>
              <a:rPr lang="hu-HU" dirty="0"/>
              <a:t>- 50 % alatt: </a:t>
            </a:r>
            <a:r>
              <a:rPr lang="hu-HU" dirty="0" smtClean="0"/>
              <a:t>2235</a:t>
            </a:r>
          </a:p>
          <a:p>
            <a:pPr marL="914400" lvl="2" indent="0">
              <a:buNone/>
            </a:pPr>
            <a:r>
              <a:rPr lang="hu-HU" dirty="0" smtClean="0"/>
              <a:t>PLD.100%:Dejtár, Litke, Felsőtold</a:t>
            </a:r>
          </a:p>
          <a:p>
            <a:pPr marL="914400" lvl="2" indent="0">
              <a:buNone/>
            </a:pPr>
            <a:r>
              <a:rPr lang="hu-HU" dirty="0" smtClean="0"/>
              <a:t>Pld. 136 %: Abaújvár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78805" y="5872280"/>
            <a:ext cx="9080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8463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</TotalTime>
  <Words>788</Words>
  <Application>Microsoft Office PowerPoint</Application>
  <PresentationFormat>Diavetítés a képernyőre (4:3 oldalarány)</PresentationFormat>
  <Paragraphs>103</Paragraphs>
  <Slides>20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1" baseType="lpstr">
      <vt:lpstr>Office Theme</vt:lpstr>
      <vt:lpstr>A kistelepülési könyvtári ellátáshoz kapcsolódó támogatások hatékony felhasználása</vt:lpstr>
      <vt:lpstr>Tartalom</vt:lpstr>
      <vt:lpstr>Központi költségvetési támogatások megoszlása három szakterület között – egy intézményre jutó támogatás /2016/</vt:lpstr>
      <vt:lpstr>ÁTTEKINTŐ</vt:lpstr>
      <vt:lpstr>5. dia</vt:lpstr>
      <vt:lpstr>2015</vt:lpstr>
      <vt:lpstr>7. dia</vt:lpstr>
      <vt:lpstr>Pályázati támogatások</vt:lpstr>
      <vt:lpstr>A támogatások felhasználása a statisztikai adatok tükrében /2013-2014/</vt:lpstr>
      <vt:lpstr>10. dia</vt:lpstr>
      <vt:lpstr>11. dia</vt:lpstr>
      <vt:lpstr>12. dia</vt:lpstr>
      <vt:lpstr>2013</vt:lpstr>
      <vt:lpstr>2014</vt:lpstr>
      <vt:lpstr>Forrásfelhasználás eredményesen - Összegzés</vt:lpstr>
      <vt:lpstr>FORRÁBBEVONÁS  - 2017. évi tervezés</vt:lpstr>
      <vt:lpstr>17. dia</vt:lpstr>
      <vt:lpstr>18. dia</vt:lpstr>
      <vt:lpstr>Szakfelügyelet és a KSZR</vt:lpstr>
      <vt:lpstr>Edina.soreny@emmi.gov.hu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KSZR-DFMVK</cp:lastModifiedBy>
  <cp:revision>200</cp:revision>
  <dcterms:created xsi:type="dcterms:W3CDTF">2013-08-21T19:17:07Z</dcterms:created>
  <dcterms:modified xsi:type="dcterms:W3CDTF">2015-11-11T12:17:34Z</dcterms:modified>
</cp:coreProperties>
</file>