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sldIdLst>
    <p:sldId id="256" r:id="rId2"/>
    <p:sldId id="280" r:id="rId3"/>
    <p:sldId id="261" r:id="rId4"/>
    <p:sldId id="259" r:id="rId5"/>
    <p:sldId id="271" r:id="rId6"/>
    <p:sldId id="262" r:id="rId7"/>
    <p:sldId id="274" r:id="rId8"/>
    <p:sldId id="281" r:id="rId9"/>
    <p:sldId id="276" r:id="rId10"/>
    <p:sldId id="275" r:id="rId11"/>
    <p:sldId id="260" r:id="rId12"/>
    <p:sldId id="266" r:id="rId13"/>
    <p:sldId id="278" r:id="rId14"/>
    <p:sldId id="277" r:id="rId15"/>
    <p:sldId id="269" r:id="rId16"/>
    <p:sldId id="282" r:id="rId17"/>
    <p:sldId id="284" r:id="rId18"/>
    <p:sldId id="283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33" autoAdjust="0"/>
  </p:normalViewPr>
  <p:slideViewPr>
    <p:cSldViewPr>
      <p:cViewPr varScale="1">
        <p:scale>
          <a:sx n="93" d="100"/>
          <a:sy n="93" d="100"/>
        </p:scale>
        <p:origin x="21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9DE6C-9120-417A-B030-5CE96043258C}" type="datetimeFigureOut">
              <a:rPr lang="hu-HU" smtClean="0"/>
              <a:pPr/>
              <a:t>2015.11.10.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1C873-DBF1-46BC-8ECE-B742A709930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750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1C873-DBF1-46BC-8ECE-B742A7099307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5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1C873-DBF1-46BC-8ECE-B742A7099307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5717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1C873-DBF1-46BC-8ECE-B742A7099307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1943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1C873-DBF1-46BC-8ECE-B742A7099307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021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1C873-DBF1-46BC-8ECE-B742A7099307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224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1C873-DBF1-46BC-8ECE-B742A7099307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748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1C873-DBF1-46BC-8ECE-B742A7099307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2399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1C873-DBF1-46BC-8ECE-B742A7099307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860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2FCC0C9-FB90-40C0-B227-1B7BF771B5CE}" type="datetimeFigureOut">
              <a:rPr lang="hu-HU" smtClean="0"/>
              <a:pPr/>
              <a:t>2015.11.10.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D79F051-EC91-44E4-A54B-6F7468536B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0C9-FB90-40C0-B227-1B7BF771B5CE}" type="datetimeFigureOut">
              <a:rPr lang="hu-HU" smtClean="0"/>
              <a:pPr/>
              <a:t>2015.11.10.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F051-EC91-44E4-A54B-6F7468536B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0C9-FB90-40C0-B227-1B7BF771B5CE}" type="datetimeFigureOut">
              <a:rPr lang="hu-HU" smtClean="0"/>
              <a:pPr/>
              <a:t>2015.11.10.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F051-EC91-44E4-A54B-6F7468536B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0C9-FB90-40C0-B227-1B7BF771B5CE}" type="datetimeFigureOut">
              <a:rPr lang="hu-HU" smtClean="0"/>
              <a:pPr/>
              <a:t>2015.11.10.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F051-EC91-44E4-A54B-6F7468536B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0C9-FB90-40C0-B227-1B7BF771B5CE}" type="datetimeFigureOut">
              <a:rPr lang="hu-HU" smtClean="0"/>
              <a:pPr/>
              <a:t>2015.11.10.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F051-EC91-44E4-A54B-6F7468536B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0C9-FB90-40C0-B227-1B7BF771B5CE}" type="datetimeFigureOut">
              <a:rPr lang="hu-HU" smtClean="0"/>
              <a:pPr/>
              <a:t>2015.11.10.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F051-EC91-44E4-A54B-6F7468536B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FCC0C9-FB90-40C0-B227-1B7BF771B5CE}" type="datetimeFigureOut">
              <a:rPr lang="hu-HU" smtClean="0"/>
              <a:pPr/>
              <a:t>2015.11.10.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79F051-EC91-44E4-A54B-6F7468536B8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2FCC0C9-FB90-40C0-B227-1B7BF771B5CE}" type="datetimeFigureOut">
              <a:rPr lang="hu-HU" smtClean="0"/>
              <a:pPr/>
              <a:t>2015.11.10.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D79F051-EC91-44E4-A54B-6F7468536B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0C9-FB90-40C0-B227-1B7BF771B5CE}" type="datetimeFigureOut">
              <a:rPr lang="hu-HU" smtClean="0"/>
              <a:pPr/>
              <a:t>2015.11.10.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F051-EC91-44E4-A54B-6F7468536B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0C9-FB90-40C0-B227-1B7BF771B5CE}" type="datetimeFigureOut">
              <a:rPr lang="hu-HU" smtClean="0"/>
              <a:pPr/>
              <a:t>2015.11.10.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F051-EC91-44E4-A54B-6F7468536B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C0C9-FB90-40C0-B227-1B7BF771B5CE}" type="datetimeFigureOut">
              <a:rPr lang="hu-HU" smtClean="0"/>
              <a:pPr/>
              <a:t>2015.11.10.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F051-EC91-44E4-A54B-6F7468536B8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2FCC0C9-FB90-40C0-B227-1B7BF771B5CE}" type="datetimeFigureOut">
              <a:rPr lang="hu-HU" smtClean="0"/>
              <a:pPr/>
              <a:t>2015.11.10.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D79F051-EC91-44E4-A54B-6F7468536B8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hmargit@dfmk.hu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ZalaMegyeiKSzR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hu-HU" sz="4800" b="1" dirty="0" smtClean="0"/>
              <a:t>A KSZR szolgáltatások népszerűsítésének gyakorlata Zala megyében</a:t>
            </a:r>
            <a:endParaRPr lang="hu-HU" sz="4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4005064"/>
            <a:ext cx="7715200" cy="1752600"/>
          </a:xfrm>
        </p:spPr>
        <p:txBody>
          <a:bodyPr>
            <a:noAutofit/>
          </a:bodyPr>
          <a:lstStyle/>
          <a:p>
            <a:r>
              <a:rPr lang="hu-HU" dirty="0" smtClean="0"/>
              <a:t>Sebestyénné Horváth Margit</a:t>
            </a:r>
          </a:p>
          <a:p>
            <a:r>
              <a:rPr lang="hu-HU" dirty="0" smtClean="0"/>
              <a:t>megyei könyvtárellátási csoportvezető</a:t>
            </a:r>
          </a:p>
          <a:p>
            <a:endParaRPr lang="hu-HU" dirty="0" smtClean="0"/>
          </a:p>
          <a:p>
            <a:r>
              <a:rPr lang="hu-HU" dirty="0" smtClean="0"/>
              <a:t>		</a:t>
            </a:r>
            <a:r>
              <a:rPr lang="hu-HU" b="1" dirty="0" smtClean="0"/>
              <a:t>KSZR Műhelynapok – Zalaegerszeg</a:t>
            </a:r>
          </a:p>
          <a:p>
            <a:r>
              <a:rPr lang="hu-HU" dirty="0" smtClean="0"/>
              <a:t>		2015. november 11.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66800"/>
          </a:xfrm>
        </p:spPr>
        <p:txBody>
          <a:bodyPr>
            <a:normAutofit/>
          </a:bodyPr>
          <a:lstStyle/>
          <a:p>
            <a:r>
              <a:rPr lang="hu-HU" dirty="0" smtClean="0"/>
              <a:t>Köztéri tábla, megállító tábla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132856"/>
            <a:ext cx="2917266" cy="4392488"/>
          </a:xfrm>
        </p:spPr>
        <p:txBody>
          <a:bodyPr>
            <a:normAutofit fontScale="85000" lnSpcReduction="10000"/>
          </a:bodyPr>
          <a:lstStyle/>
          <a:p>
            <a:r>
              <a:rPr lang="hu-HU" sz="2000" dirty="0" smtClean="0"/>
              <a:t>2013-ban készült  egy kisebb homlokzati tábla (Zala megyei KSZR logó + szolgáltatóhely megnevezése) </a:t>
            </a:r>
          </a:p>
          <a:p>
            <a:pPr marL="109728" indent="0">
              <a:buNone/>
            </a:pPr>
            <a:endParaRPr lang="hu-HU" sz="2000" dirty="0" smtClean="0"/>
          </a:p>
          <a:p>
            <a:r>
              <a:rPr lang="hu-HU" sz="2000" dirty="0" smtClean="0"/>
              <a:t>2015-ben a </a:t>
            </a:r>
            <a:r>
              <a:rPr lang="hu-HU" sz="2000" i="1" dirty="0" smtClean="0"/>
              <a:t>KSZR Ajánlás </a:t>
            </a:r>
            <a:r>
              <a:rPr lang="hu-HU" sz="2000" dirty="0" smtClean="0"/>
              <a:t>alapján új épülethomlokzatra kihelyezhető táblák készülnek</a:t>
            </a:r>
          </a:p>
          <a:p>
            <a:pPr marL="109728" indent="0">
              <a:buNone/>
            </a:pPr>
            <a:endParaRPr lang="hu-HU" sz="2000" dirty="0" smtClean="0"/>
          </a:p>
          <a:p>
            <a:r>
              <a:rPr lang="hu-HU" sz="2000" dirty="0" smtClean="0"/>
              <a:t>2014-ben készült molinó és </a:t>
            </a:r>
            <a:r>
              <a:rPr lang="hu-HU" sz="2000" dirty="0" err="1" smtClean="0"/>
              <a:t>roll-up</a:t>
            </a:r>
            <a:r>
              <a:rPr lang="hu-HU" sz="2000" dirty="0" smtClean="0"/>
              <a:t>, amelyet a könyvtári programokon helyezünk ki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60848"/>
            <a:ext cx="2965674" cy="41937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40" y="1988840"/>
            <a:ext cx="1978160" cy="486916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Szakmai kiadványok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532888"/>
            <a:ext cx="5760640" cy="4325112"/>
          </a:xfrm>
        </p:spPr>
        <p:txBody>
          <a:bodyPr/>
          <a:lstStyle/>
          <a:p>
            <a:r>
              <a:rPr lang="hu-HU" sz="2400" i="1" dirty="0"/>
              <a:t>Zalai </a:t>
            </a:r>
            <a:r>
              <a:rPr lang="hu-HU" sz="2400" i="1" dirty="0" smtClean="0"/>
              <a:t>könyvtári </a:t>
            </a:r>
            <a:r>
              <a:rPr lang="hu-HU" sz="2400" i="1" dirty="0"/>
              <a:t>l</a:t>
            </a:r>
            <a:r>
              <a:rPr lang="hu-HU" sz="2400" i="1" dirty="0" smtClean="0"/>
              <a:t>evelező</a:t>
            </a:r>
            <a:r>
              <a:rPr lang="hu-HU" sz="2400" dirty="0" smtClean="0"/>
              <a:t> </a:t>
            </a:r>
            <a:r>
              <a:rPr lang="hu-HU" sz="2400" dirty="0"/>
              <a:t>c. megyei szakmai lapban és a </a:t>
            </a:r>
            <a:r>
              <a:rPr lang="hu-HU" sz="2400" i="1" dirty="0"/>
              <a:t>KSZR Hírlevélben  </a:t>
            </a:r>
            <a:r>
              <a:rPr lang="hu-HU" sz="2400" dirty="0" smtClean="0"/>
              <a:t>valamint </a:t>
            </a:r>
            <a:r>
              <a:rPr lang="hu-HU" sz="2400" dirty="0"/>
              <a:t>országos megjelenésű kiadványokban is beszámolunk a megyei szolgáltatás jellemzőiről, sajátosságairól</a:t>
            </a:r>
          </a:p>
          <a:p>
            <a:pPr marL="109728" indent="0">
              <a:buNone/>
            </a:pPr>
            <a:endParaRPr lang="hu-HU" sz="2400" i="1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hí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1300" y="5013176"/>
            <a:ext cx="3094038" cy="10033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Kép 4" descr="levelező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916832"/>
            <a:ext cx="1790700" cy="257016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7524" y="908720"/>
            <a:ext cx="8568952" cy="10668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Könyvtári programok a kistelepüléseken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060848"/>
            <a:ext cx="8352928" cy="4464496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Célja:</a:t>
            </a:r>
          </a:p>
          <a:p>
            <a:pPr lvl="1"/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Olvasásnépszerűsítés</a:t>
            </a:r>
          </a:p>
          <a:p>
            <a:pPr lvl="1"/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Közösségfejlesztés, a szabadidő hasznos eltöltése</a:t>
            </a:r>
          </a:p>
          <a:p>
            <a:pPr lvl="1"/>
            <a:r>
              <a:rPr lang="hu-H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Szolgáltatás népszerűsítés</a:t>
            </a:r>
          </a:p>
          <a:p>
            <a:r>
              <a:rPr lang="hu-HU" i="1" dirty="0" smtClean="0"/>
              <a:t>Népszerűsítés</a:t>
            </a:r>
          </a:p>
          <a:p>
            <a:pPr lvl="1"/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onlapon: eseménynaptár </a:t>
            </a:r>
          </a:p>
          <a:p>
            <a:pPr lvl="1"/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özösségi oldalon (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acebook)</a:t>
            </a:r>
          </a:p>
          <a:p>
            <a:pPr lvl="1"/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plakátok, szórólapok, </a:t>
            </a:r>
            <a:r>
              <a:rPr lang="hu-H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meghívók</a:t>
            </a:r>
            <a:endParaRPr lang="hu-HU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hu-HU" dirty="0" smtClean="0"/>
              <a:t>Dokumentálás: </a:t>
            </a:r>
          </a:p>
          <a:p>
            <a:pPr lvl="1"/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fotók a honlapon - Galéria </a:t>
            </a:r>
          </a:p>
          <a:p>
            <a:pPr lvl="1"/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Google Drive megosztott táblázatban a program típusának, költségének és a  látogatók számának nyilvántartása, gépkocsi használat rögzítése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008" cy="3483006"/>
          </a:xfrm>
          <a:prstGeom prst="rect">
            <a:avLst/>
          </a:prstGeom>
        </p:spPr>
      </p:pic>
      <p:pic>
        <p:nvPicPr>
          <p:cNvPr id="11" name="Kép 10" descr="1797_4748_img_772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12" name="Kép 11" descr="1797_57013_011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0"/>
            <a:ext cx="4572000" cy="3429000"/>
          </a:xfrm>
          <a:prstGeom prst="rect">
            <a:avLst/>
          </a:prstGeom>
        </p:spPr>
      </p:pic>
      <p:pic>
        <p:nvPicPr>
          <p:cNvPr id="13" name="Kép 12" descr="1992_81006_unnamed_2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356992"/>
            <a:ext cx="4666487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Szakmai napok, továbbképzések is alkalmat adnak a szolgáltatás népszerűsítésére</a:t>
            </a:r>
            <a:endParaRPr lang="hu-HU" sz="3200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16832"/>
            <a:ext cx="3168352" cy="2376264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68546"/>
            <a:ext cx="4783788" cy="358784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4607"/>
            <a:ext cx="3991191" cy="299339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5064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66800"/>
          </a:xfrm>
        </p:spPr>
        <p:txBody>
          <a:bodyPr/>
          <a:lstStyle/>
          <a:p>
            <a:r>
              <a:rPr lang="hu-HU" dirty="0" smtClean="0"/>
              <a:t>Megjelenés a Médiában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Sajtó nyilvánosság</a:t>
            </a:r>
          </a:p>
          <a:p>
            <a:pPr lvl="1"/>
            <a:r>
              <a:rPr lang="hu-HU" dirty="0" smtClean="0"/>
              <a:t>Cikkek a megyei sajtóban és a helyi sajtóban </a:t>
            </a:r>
          </a:p>
          <a:p>
            <a:pPr lvl="1"/>
            <a:r>
              <a:rPr lang="hu-HU" dirty="0" smtClean="0"/>
              <a:t>Hirdetések </a:t>
            </a:r>
            <a:r>
              <a:rPr lang="hu-HU" dirty="0"/>
              <a:t>megjelentetése</a:t>
            </a:r>
          </a:p>
          <a:p>
            <a:pPr lvl="1"/>
            <a:r>
              <a:rPr lang="hu-HU" dirty="0" smtClean="0"/>
              <a:t>Rádiós beszélgetések</a:t>
            </a:r>
          </a:p>
          <a:p>
            <a:pPr lvl="1"/>
            <a:r>
              <a:rPr lang="hu-HU" dirty="0" smtClean="0"/>
              <a:t>A helyi televízióban hírek, riportok</a:t>
            </a:r>
          </a:p>
          <a:p>
            <a:r>
              <a:rPr lang="hu-HU" dirty="0" smtClean="0"/>
              <a:t>Kapcsolattartás</a:t>
            </a:r>
            <a:r>
              <a:rPr lang="hu-HU" dirty="0"/>
              <a:t> </a:t>
            </a:r>
            <a:r>
              <a:rPr lang="hu-HU" dirty="0" smtClean="0"/>
              <a:t>a sajtómunkatársaival </a:t>
            </a:r>
            <a:endParaRPr lang="hu-HU" dirty="0"/>
          </a:p>
          <a:p>
            <a:pPr lvl="1"/>
            <a:r>
              <a:rPr lang="hu-HU" dirty="0"/>
              <a:t>Meghívók elküldése</a:t>
            </a:r>
          </a:p>
          <a:p>
            <a:pPr lvl="1"/>
            <a:r>
              <a:rPr lang="hu-HU" dirty="0"/>
              <a:t>Értesítés küldése </a:t>
            </a:r>
            <a:r>
              <a:rPr lang="hu-HU" dirty="0" smtClean="0"/>
              <a:t>e-mailben</a:t>
            </a:r>
          </a:p>
          <a:p>
            <a:pPr lvl="1"/>
            <a:r>
              <a:rPr lang="hu-HU" dirty="0" smtClean="0"/>
              <a:t>Háttérbeszélgetések</a:t>
            </a:r>
          </a:p>
          <a:p>
            <a:pPr lvl="1"/>
            <a:r>
              <a:rPr lang="hu-HU" dirty="0" smtClean="0"/>
              <a:t>Sajtótájékoztatók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szolgáltatásba bekapcsolódó városi könyvtárak szolgáltatásnépszerűsítő tevékenysége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23528" y="2532888"/>
            <a:ext cx="6408712" cy="4325112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megyei arculati </a:t>
            </a:r>
            <a:r>
              <a:rPr lang="hu-HU" sz="2400" dirty="0" smtClean="0"/>
              <a:t>elemeket </a:t>
            </a:r>
            <a:r>
              <a:rPr lang="hu-HU" sz="2400" dirty="0" smtClean="0"/>
              <a:t>használják</a:t>
            </a:r>
          </a:p>
          <a:p>
            <a:r>
              <a:rPr lang="hu-HU" sz="2400" dirty="0" smtClean="0"/>
              <a:t>A megyei könyvtár KSZR weblapjára információkat helyeznek el (események, galéria)</a:t>
            </a:r>
          </a:p>
          <a:p>
            <a:r>
              <a:rPr lang="hu-HU" sz="2400" dirty="0" smtClean="0"/>
              <a:t>Saját honlapjukon bemutatják a KSZR tevékenységet</a:t>
            </a:r>
          </a:p>
          <a:p>
            <a:r>
              <a:rPr lang="hu-HU" sz="2400" dirty="0" smtClean="0"/>
              <a:t>A megyei könyvtár promóciós anyagait használják, népszerűsítik</a:t>
            </a:r>
          </a:p>
          <a:p>
            <a:r>
              <a:rPr lang="hu-HU" sz="2400" dirty="0" smtClean="0"/>
              <a:t>Sajtómegjelenéseket tesznek közzé – helyi és megyei újság, helyi rádió, TV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6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132856"/>
            <a:ext cx="1952045" cy="4324350"/>
          </a:xfrm>
          <a:prstGeom prst="rect">
            <a:avLst/>
          </a:prstGeom>
          <a:ln>
            <a:solidFill>
              <a:schemeClr val="bg2">
                <a:lumMod val="50000"/>
                <a:alpha val="96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További lehetőségek szolgáltatás népszerűsítésre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intézményi gépkocsikra reklámfelirat elhelyezése</a:t>
            </a:r>
          </a:p>
          <a:p>
            <a:r>
              <a:rPr lang="hu-HU" dirty="0" smtClean="0"/>
              <a:t>Könyvtárismertetők készítése a kistelepülési </a:t>
            </a:r>
            <a:r>
              <a:rPr lang="hu-HU" dirty="0" err="1" smtClean="0"/>
              <a:t>szolgáltatóhelyekről</a:t>
            </a:r>
            <a:endParaRPr lang="hu-HU" dirty="0" smtClean="0"/>
          </a:p>
          <a:p>
            <a:r>
              <a:rPr lang="hu-HU" dirty="0" smtClean="0"/>
              <a:t>A kültéri táblák készíttetésének folytatása</a:t>
            </a:r>
          </a:p>
          <a:p>
            <a:r>
              <a:rPr lang="hu-HU" dirty="0"/>
              <a:t>KSZR Roadshow-k szervezése a kistelepüléseken</a:t>
            </a:r>
          </a:p>
          <a:p>
            <a:r>
              <a:rPr lang="hu-HU" dirty="0" smtClean="0"/>
              <a:t>A sajtómegjelenések számának növelése</a:t>
            </a:r>
          </a:p>
        </p:txBody>
      </p:sp>
    </p:spTree>
    <p:extLst>
      <p:ext uri="{BB962C8B-B14F-4D97-AF65-F5344CB8AC3E}">
        <p14:creationId xmlns:p14="http://schemas.microsoft.com/office/powerpoint/2010/main" val="36745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772816"/>
            <a:ext cx="5256584" cy="329486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362075"/>
          </a:xfrm>
        </p:spPr>
        <p:txBody>
          <a:bodyPr/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5576" y="5085184"/>
            <a:ext cx="7772400" cy="1509712"/>
          </a:xfrm>
        </p:spPr>
        <p:txBody>
          <a:bodyPr>
            <a:normAutofit fontScale="70000" lnSpcReduction="20000"/>
          </a:bodyPr>
          <a:lstStyle/>
          <a:p>
            <a:pPr algn="ctr"/>
            <a:endParaRPr lang="hu-HU" dirty="0" smtClean="0"/>
          </a:p>
          <a:p>
            <a:pPr algn="ctr"/>
            <a:r>
              <a:rPr lang="hu-HU" sz="3100" dirty="0" smtClean="0"/>
              <a:t>Sebestyénné Horváth Margit</a:t>
            </a:r>
          </a:p>
          <a:p>
            <a:pPr algn="ctr"/>
            <a:r>
              <a:rPr lang="hu-HU" sz="3100" dirty="0" smtClean="0"/>
              <a:t>csoportvezető</a:t>
            </a:r>
          </a:p>
          <a:p>
            <a:pPr algn="ctr"/>
            <a:r>
              <a:rPr lang="hu-HU" sz="3100" dirty="0" smtClean="0"/>
              <a:t>Deák Ferenc Megyei és Városi könyvtár</a:t>
            </a:r>
          </a:p>
          <a:p>
            <a:pPr algn="ctr"/>
            <a:r>
              <a:rPr lang="hu-HU" sz="3100" dirty="0" err="1" smtClean="0">
                <a:hlinkClick r:id="rId3"/>
              </a:rPr>
              <a:t>shmargit</a:t>
            </a:r>
            <a:r>
              <a:rPr lang="hu-HU" sz="3100" dirty="0" smtClean="0">
                <a:hlinkClick r:id="rId3"/>
              </a:rPr>
              <a:t>@</a:t>
            </a:r>
            <a:r>
              <a:rPr lang="hu-HU" sz="3100" dirty="0" err="1" smtClean="0">
                <a:hlinkClick r:id="rId3"/>
              </a:rPr>
              <a:t>dfmk.hu</a:t>
            </a:r>
            <a:endParaRPr lang="hu-HU" sz="3100" dirty="0" smtClean="0"/>
          </a:p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r>
              <a:rPr lang="hu-HU" dirty="0" smtClean="0"/>
              <a:t>Jogi szabályozás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5112"/>
          </a:xfrm>
        </p:spPr>
        <p:txBody>
          <a:bodyPr>
            <a:normAutofit/>
          </a:bodyPr>
          <a:lstStyle/>
          <a:p>
            <a:r>
              <a:rPr lang="hu-HU" b="1" dirty="0" smtClean="0"/>
              <a:t>39/2013. (V. 31.) EMMI rendelet</a:t>
            </a:r>
          </a:p>
          <a:p>
            <a:pPr>
              <a:buNone/>
            </a:pPr>
            <a:r>
              <a:rPr lang="hu-HU" b="1" dirty="0" smtClean="0"/>
              <a:t>   a Könyvtárellátási Szolgáltató Rendszer működéséről</a:t>
            </a:r>
          </a:p>
          <a:p>
            <a:pPr>
              <a:buNone/>
            </a:pPr>
            <a:r>
              <a:rPr lang="hu-HU" i="1" dirty="0" smtClean="0"/>
              <a:t>	2. §. </a:t>
            </a:r>
            <a:r>
              <a:rPr lang="hu-HU" dirty="0" smtClean="0"/>
              <a:t>A KSZR működésének alapelvei…</a:t>
            </a:r>
          </a:p>
          <a:p>
            <a:pPr>
              <a:buNone/>
            </a:pPr>
            <a:r>
              <a:rPr lang="hu-HU" i="1" dirty="0" smtClean="0"/>
              <a:t>	f) a szolgáltatások színvonalas, rendszeres népszerűsítése, a lakosság sokoldalú tájékoztatása…</a:t>
            </a:r>
          </a:p>
          <a:p>
            <a:pPr marL="109728" indent="0">
              <a:buNone/>
            </a:pP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686800" cy="1066800"/>
          </a:xfrm>
        </p:spPr>
        <p:txBody>
          <a:bodyPr>
            <a:noAutofit/>
          </a:bodyPr>
          <a:lstStyle/>
          <a:p>
            <a:r>
              <a:rPr lang="hu-HU" sz="3600" dirty="0" smtClean="0"/>
              <a:t>A Zala megyei Könyvtárellátási Szolgáltató Rendszer  szolgáltatás-fejlesztési terve (2014 – 2018.)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i="1" dirty="0" smtClean="0"/>
              <a:t>prioritások</a:t>
            </a:r>
            <a:r>
              <a:rPr lang="hu-HU" dirty="0" smtClean="0"/>
              <a:t> között szerepelt az </a:t>
            </a:r>
            <a:r>
              <a:rPr lang="hu-HU" b="1" dirty="0" smtClean="0"/>
              <a:t>egységes arculat</a:t>
            </a:r>
            <a:r>
              <a:rPr lang="hu-HU" dirty="0" smtClean="0"/>
              <a:t> kialakítása is</a:t>
            </a:r>
          </a:p>
          <a:p>
            <a:r>
              <a:rPr lang="hu-HU" b="1" dirty="0" smtClean="0"/>
              <a:t>Kommunikációs cél:</a:t>
            </a:r>
            <a:r>
              <a:rPr lang="hu-HU" dirty="0" smtClean="0"/>
              <a:t> a KSZR szolgáltatásainak bemutatása, népszerűsítése, a lakosság tájékoztatása.</a:t>
            </a:r>
          </a:p>
          <a:p>
            <a:r>
              <a:rPr lang="hu-HU" b="1" dirty="0" smtClean="0"/>
              <a:t>Célcsoportok: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település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lakossága, helyi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közösségek</a:t>
            </a:r>
          </a:p>
          <a:p>
            <a:pPr lvl="1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kulturális intézmények, </a:t>
            </a:r>
          </a:p>
          <a:p>
            <a:pPr lvl="1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oktatási intézmények,</a:t>
            </a:r>
          </a:p>
          <a:p>
            <a:pPr lvl="1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civil szervezetek</a:t>
            </a:r>
          </a:p>
          <a:p>
            <a:pPr lvl="1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fenntartó önkormányzatok, </a:t>
            </a:r>
          </a:p>
          <a:p>
            <a:pPr lvl="1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a megyei könyvtáros szakma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szolgáltatás népszerűsítés eszközei Zala megyében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4325112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Tájékoztató anyagok megjelentetése</a:t>
            </a:r>
          </a:p>
          <a:p>
            <a:r>
              <a:rPr lang="hu-HU" dirty="0" smtClean="0"/>
              <a:t>KSZR weblap kialakítása és fejlesztése</a:t>
            </a:r>
          </a:p>
          <a:p>
            <a:r>
              <a:rPr lang="hu-HU" dirty="0" smtClean="0"/>
              <a:t>Könyvtári programok a kistelepüléseken</a:t>
            </a:r>
          </a:p>
          <a:p>
            <a:r>
              <a:rPr lang="hu-HU" dirty="0" smtClean="0"/>
              <a:t>Kiemelt </a:t>
            </a:r>
            <a:r>
              <a:rPr lang="hu-HU" dirty="0" smtClean="0"/>
              <a:t>országos programok (Ünnepi Könyvhét , Gyermekkönyvhetek, Őszi Könyvtári Napok stb.)</a:t>
            </a:r>
          </a:p>
          <a:p>
            <a:r>
              <a:rPr lang="hu-HU" dirty="0" smtClean="0"/>
              <a:t>Szakmai napok, továbbképzések</a:t>
            </a:r>
          </a:p>
          <a:p>
            <a:r>
              <a:rPr lang="hu-HU" dirty="0" smtClean="0"/>
              <a:t>Szakmai kiadványok (Zalai könyvtári levelező, KSZR Hírlevél)</a:t>
            </a:r>
          </a:p>
          <a:p>
            <a:r>
              <a:rPr lang="hu-HU" dirty="0" smtClean="0"/>
              <a:t>Média megjelenések (nyomtatott sajtó, rádió,TV)</a:t>
            </a:r>
          </a:p>
          <a:p>
            <a:r>
              <a:rPr lang="hu-HU" dirty="0" smtClean="0"/>
              <a:t>Levelezés, email és telefonos kapcsolattartás </a:t>
            </a:r>
          </a:p>
          <a:p>
            <a:r>
              <a:rPr lang="hu-HU" dirty="0" smtClean="0"/>
              <a:t>Éves beszámolók</a:t>
            </a:r>
          </a:p>
          <a:p>
            <a:r>
              <a:rPr lang="hu-HU" dirty="0" smtClean="0"/>
              <a:t>Önkormányzati testületi ülések</a:t>
            </a:r>
            <a:r>
              <a:rPr lang="hu-HU" dirty="0" smtClean="0"/>
              <a:t>, fórumok</a:t>
            </a:r>
            <a:endParaRPr lang="hu-HU" dirty="0" smtClean="0"/>
          </a:p>
          <a:p>
            <a:r>
              <a:rPr lang="hu-HU" dirty="0" smtClean="0"/>
              <a:t>Információk a </a:t>
            </a:r>
            <a:r>
              <a:rPr lang="hu-HU" dirty="0" smtClean="0"/>
              <a:t>települések </a:t>
            </a:r>
            <a:r>
              <a:rPr lang="hu-HU" dirty="0" smtClean="0"/>
              <a:t>honlapján</a:t>
            </a:r>
          </a:p>
          <a:p>
            <a:pPr marL="624078" indent="-514350">
              <a:buFont typeface="+mj-lt"/>
              <a:buAutoNum type="arabicPeriod"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hu-HU" dirty="0" smtClean="0"/>
              <a:t>Egységes arculat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608512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hu-HU" b="1" dirty="0" smtClean="0"/>
              <a:t>Megjelenési formái:</a:t>
            </a:r>
          </a:p>
          <a:p>
            <a:pPr lvl="0"/>
            <a:endParaRPr lang="hu-HU" dirty="0" smtClean="0"/>
          </a:p>
          <a:p>
            <a:pPr lvl="0"/>
            <a:r>
              <a:rPr lang="hu-HU" dirty="0" smtClean="0"/>
              <a:t>levélpapír </a:t>
            </a:r>
          </a:p>
          <a:p>
            <a:pPr lvl="0"/>
            <a:r>
              <a:rPr lang="hu-HU" dirty="0" smtClean="0"/>
              <a:t>meghívók</a:t>
            </a:r>
          </a:p>
          <a:p>
            <a:pPr lvl="0"/>
            <a:r>
              <a:rPr lang="hu-HU" dirty="0" smtClean="0"/>
              <a:t>plakátok</a:t>
            </a:r>
          </a:p>
          <a:p>
            <a:pPr lvl="0"/>
            <a:r>
              <a:rPr lang="hu-HU" dirty="0" smtClean="0"/>
              <a:t>szórólapok</a:t>
            </a:r>
          </a:p>
          <a:p>
            <a:pPr lvl="0"/>
            <a:r>
              <a:rPr lang="hu-HU" dirty="0"/>
              <a:t>k</a:t>
            </a:r>
            <a:r>
              <a:rPr lang="hu-HU" dirty="0" smtClean="0"/>
              <a:t>önyvtárismertetők</a:t>
            </a:r>
          </a:p>
          <a:p>
            <a:r>
              <a:rPr lang="hu-HU" dirty="0" smtClean="0"/>
              <a:t>molinó, </a:t>
            </a:r>
            <a:r>
              <a:rPr lang="hu-HU" dirty="0"/>
              <a:t>roll </a:t>
            </a:r>
            <a:r>
              <a:rPr lang="hu-HU" dirty="0" err="1" smtClean="0"/>
              <a:t>up</a:t>
            </a:r>
            <a:endParaRPr lang="hu-HU" dirty="0" smtClean="0"/>
          </a:p>
          <a:p>
            <a:r>
              <a:rPr lang="hu-HU" dirty="0" smtClean="0"/>
              <a:t>köztéri táblák (a </a:t>
            </a:r>
            <a:r>
              <a:rPr lang="hu-HU" dirty="0" err="1" smtClean="0"/>
              <a:t>szolgáltatóhelyek</a:t>
            </a:r>
            <a:r>
              <a:rPr lang="hu-HU" dirty="0" smtClean="0"/>
              <a:t> homlokzatán)</a:t>
            </a:r>
          </a:p>
          <a:p>
            <a:r>
              <a:rPr lang="hu-HU" dirty="0" smtClean="0"/>
              <a:t>intézményi weblap</a:t>
            </a:r>
          </a:p>
          <a:p>
            <a:r>
              <a:rPr lang="hu-HU" dirty="0" smtClean="0"/>
              <a:t>közösségi oldal</a:t>
            </a:r>
          </a:p>
          <a:p>
            <a:r>
              <a:rPr lang="hu-HU" dirty="0" smtClean="0"/>
              <a:t>hirdetések a sajtóban</a:t>
            </a:r>
          </a:p>
          <a:p>
            <a:pPr lvl="0"/>
            <a:r>
              <a:rPr lang="hu-HU" dirty="0" smtClean="0"/>
              <a:t>egyéb promóciós anyagokon:  naptár, papírtáska, passztartó,  jegyzetfüzet, mappa, toll</a:t>
            </a:r>
          </a:p>
          <a:p>
            <a:endParaRPr lang="hu-HU" dirty="0"/>
          </a:p>
        </p:txBody>
      </p:sp>
      <p:pic>
        <p:nvPicPr>
          <p:cNvPr id="4" name="Tartalom helye 3" descr="KSZR logo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124744"/>
            <a:ext cx="3264783" cy="2350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Honlap: Zala megyei könyvtári portál </a:t>
            </a:r>
            <a:r>
              <a:rPr lang="hu-HU" u="sng" dirty="0" smtClean="0">
                <a:solidFill>
                  <a:srgbClr val="002060"/>
                </a:solidFill>
              </a:rPr>
              <a:t>http://kszr.dfmvk.hu/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132856"/>
            <a:ext cx="8352928" cy="4725144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Információk a megyei szolgáltatásokról</a:t>
            </a:r>
          </a:p>
          <a:p>
            <a:pPr lvl="2"/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Kistelepülési ellátás</a:t>
            </a:r>
          </a:p>
          <a:p>
            <a:pPr lvl="2"/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Online katalógus közös 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kereső</a:t>
            </a:r>
          </a:p>
          <a:p>
            <a:pPr lvl="2"/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Statisztikai adatok</a:t>
            </a:r>
          </a:p>
          <a:p>
            <a:pPr lvl="2"/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Címjegyzék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/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Helyismereti szolgáltatás</a:t>
            </a:r>
          </a:p>
          <a:p>
            <a:pPr lvl="2"/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Könyvtárközi kölcsönzés</a:t>
            </a:r>
          </a:p>
          <a:p>
            <a:pPr lvl="2"/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Megyei szakmai kiadványok</a:t>
            </a:r>
          </a:p>
          <a:p>
            <a:pPr lvl="2"/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Adatbázisok</a:t>
            </a:r>
          </a:p>
          <a:p>
            <a:r>
              <a:rPr lang="hu-HU" dirty="0" smtClean="0"/>
              <a:t>Adatok a települési könyvtárakról</a:t>
            </a:r>
          </a:p>
          <a:p>
            <a:r>
              <a:rPr lang="hu-HU" dirty="0" smtClean="0"/>
              <a:t>Aktuális hírek</a:t>
            </a:r>
          </a:p>
          <a:p>
            <a:r>
              <a:rPr lang="hu-HU" dirty="0" smtClean="0"/>
              <a:t>Eseménynaptár – könyvtári programok a kistelepüléseken</a:t>
            </a:r>
          </a:p>
          <a:p>
            <a:r>
              <a:rPr lang="hu-HU" dirty="0" smtClean="0"/>
              <a:t>Galéria – a könyvtári programok fotógyűjteménye</a:t>
            </a:r>
          </a:p>
          <a:p>
            <a:r>
              <a:rPr lang="hu-HU" dirty="0" smtClean="0"/>
              <a:t>Letölthető </a:t>
            </a:r>
            <a:r>
              <a:rPr lang="hu-HU" dirty="0" smtClean="0"/>
              <a:t>dokumentumok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Honlap		</a:t>
            </a:r>
            <a:r>
              <a:rPr lang="hu-HU" u="sng" dirty="0" smtClean="0"/>
              <a:t>http://kszr.dfmvk.hu/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 descr="Honl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8211" y="980728"/>
            <a:ext cx="9202211" cy="5044430"/>
          </a:xfr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4325112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   A KSZR weblapról az aktuális </a:t>
            </a:r>
            <a:r>
              <a:rPr lang="hu-HU" i="1" dirty="0" smtClean="0"/>
              <a:t>hírek, </a:t>
            </a:r>
            <a:r>
              <a:rPr lang="hu-HU" dirty="0" smtClean="0"/>
              <a:t>az </a:t>
            </a:r>
            <a:r>
              <a:rPr lang="hu-HU" i="1" dirty="0" smtClean="0"/>
              <a:t>események </a:t>
            </a:r>
            <a:r>
              <a:rPr lang="hu-HU" dirty="0" smtClean="0"/>
              <a:t>és a </a:t>
            </a:r>
            <a:r>
              <a:rPr lang="hu-HU" i="1" dirty="0" smtClean="0"/>
              <a:t>galériák</a:t>
            </a:r>
            <a:r>
              <a:rPr lang="hu-HU" dirty="0" smtClean="0"/>
              <a:t> </a:t>
            </a:r>
            <a:r>
              <a:rPr lang="hu-HU" b="1" i="1" dirty="0" smtClean="0"/>
              <a:t>megoszthatók a közösségi oldalakon</a:t>
            </a:r>
          </a:p>
          <a:p>
            <a:pPr>
              <a:buNone/>
            </a:pPr>
            <a:r>
              <a:rPr lang="hu-HU" dirty="0" smtClean="0"/>
              <a:t>    pl</a:t>
            </a:r>
            <a:r>
              <a:rPr lang="hu-HU" dirty="0" smtClean="0">
                <a:solidFill>
                  <a:srgbClr val="002060"/>
                </a:solidFill>
              </a:rPr>
              <a:t>.: </a:t>
            </a:r>
            <a:r>
              <a:rPr lang="hu-HU" dirty="0" smtClean="0">
                <a:solidFill>
                  <a:srgbClr val="002060"/>
                </a:solidFill>
                <a:hlinkClick r:id="rId3"/>
              </a:rPr>
              <a:t>https://www.facebook.com/ZalaMegyeiKSzR</a:t>
            </a:r>
            <a:endParaRPr lang="hu-H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229600" cy="106680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5" name="Kép 4" descr="Matusné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25980"/>
            <a:ext cx="5113020" cy="473202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Kép 6" descr="Tanfoly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8478" y="2060848"/>
            <a:ext cx="3855522" cy="315507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8" name="Kép 7" descr="továbbképzé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104212"/>
            <a:ext cx="2736304" cy="275378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cxnSp>
        <p:nvCxnSpPr>
          <p:cNvPr id="10" name="Egyenes összekötő nyíllal 9"/>
          <p:cNvCxnSpPr/>
          <p:nvPr/>
        </p:nvCxnSpPr>
        <p:spPr>
          <a:xfrm flipV="1">
            <a:off x="-269776" y="3140968"/>
            <a:ext cx="539552" cy="936104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  <a:alpha val="81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ép 15" descr="rendez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4077072"/>
            <a:ext cx="3238000" cy="256490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Promóciós anyagok</a:t>
            </a: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dirty="0" smtClean="0"/>
              <a:t>2013-15 között készült népszerűsítő anyagok:</a:t>
            </a:r>
            <a:endParaRPr lang="hu-HU" sz="27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2373750"/>
            <a:ext cx="25066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Könyvtárismertetők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Könyvjelző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ODR szórólap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Naptár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Jegyzetfüzet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Kitűző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Passztartó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Papírtáska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Mappa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84" y="2132856"/>
            <a:ext cx="5796136" cy="4347102"/>
          </a:xfrm>
          <a:prstGeom prst="rect">
            <a:avLst/>
          </a:prstGeom>
        </p:spPr>
      </p:pic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94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Egyéni 2. sém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D17005"/>
      </a:accent2>
      <a:accent3>
        <a:srgbClr val="C00000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507</TotalTime>
  <Words>548</Words>
  <Application>Microsoft Office PowerPoint</Application>
  <PresentationFormat>Diavetítés a képernyőre (4:3 oldalarány)</PresentationFormat>
  <Paragraphs>136</Paragraphs>
  <Slides>18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Trebuchet MS</vt:lpstr>
      <vt:lpstr>Wingdings 2</vt:lpstr>
      <vt:lpstr>Urbánus</vt:lpstr>
      <vt:lpstr>A KSZR szolgáltatások népszerűsítésének gyakorlata Zala megyében</vt:lpstr>
      <vt:lpstr>Jogi szabályozás</vt:lpstr>
      <vt:lpstr>A Zala megyei Könyvtárellátási Szolgáltató Rendszer  szolgáltatás-fejlesztési terve (2014 – 2018.)</vt:lpstr>
      <vt:lpstr>A szolgáltatás népszerűsítés eszközei Zala megyében </vt:lpstr>
      <vt:lpstr>Egységes arculat</vt:lpstr>
      <vt:lpstr>Honlap: Zala megyei könyvtári portál http://kszr.dfmvk.hu/ </vt:lpstr>
      <vt:lpstr>Honlap  http://kszr.dfmvk.hu/ </vt:lpstr>
      <vt:lpstr>PowerPoint bemutató</vt:lpstr>
      <vt:lpstr>Promóciós anyagok  2013-15 között készült népszerűsítő anyagok:</vt:lpstr>
      <vt:lpstr>Köztéri tábla, megállító tábla</vt:lpstr>
      <vt:lpstr>Szakmai kiadványok</vt:lpstr>
      <vt:lpstr>Könyvtári programok a kistelepüléseken</vt:lpstr>
      <vt:lpstr>PowerPoint bemutató</vt:lpstr>
      <vt:lpstr>Szakmai napok, továbbképzések is alkalmat adnak a szolgáltatás népszerűsítésére</vt:lpstr>
      <vt:lpstr>Megjelenés a Médiában</vt:lpstr>
      <vt:lpstr>A szolgáltatásba bekapcsolódó városi könyvtárak szolgáltatásnépszerűsítő tevékenysége</vt:lpstr>
      <vt:lpstr>További lehetőségek szolgáltatás népszerűsítésre</vt:lpstr>
      <vt:lpstr> 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Windows7</dc:creator>
  <cp:lastModifiedBy>Sebestyénné Horváth Margit</cp:lastModifiedBy>
  <cp:revision>85</cp:revision>
  <dcterms:created xsi:type="dcterms:W3CDTF">2015-11-05T20:14:55Z</dcterms:created>
  <dcterms:modified xsi:type="dcterms:W3CDTF">2015-11-10T07:49:24Z</dcterms:modified>
</cp:coreProperties>
</file>