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84" r:id="rId10"/>
    <p:sldId id="270" r:id="rId11"/>
    <p:sldId id="271" r:id="rId12"/>
    <p:sldId id="272" r:id="rId13"/>
    <p:sldId id="285" r:id="rId14"/>
    <p:sldId id="274" r:id="rId15"/>
    <p:sldId id="275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60A908-FFEE-4E8D-9552-2ED572F03265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8B3836E-4799-4D0D-B1E6-05B112EB4D3E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7236296" y="4361285"/>
            <a:ext cx="891664" cy="712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670732" y="4361285"/>
            <a:ext cx="1083940" cy="7123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 fontScale="90000"/>
          </a:bodyPr>
          <a:lstStyle/>
          <a:p>
            <a:pPr algn="just"/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200" b="1" dirty="0"/>
              <a:t>A KÖNYVTÁRELLÁTÁSI SZOLGÁLTATÓ RENDSZER HATÉKONY MŰKÖDTETÉSE ÉS A SZOLGÁLTATÁS </a:t>
            </a:r>
            <a:r>
              <a:rPr lang="hu-HU" sz="3200" b="1" dirty="0" smtClean="0"/>
              <a:t>NÉPSZERŰSÍTÉSE</a:t>
            </a:r>
            <a:br>
              <a:rPr lang="hu-HU" sz="3200" b="1" dirty="0" smtClean="0"/>
            </a:br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2200" b="1" dirty="0"/>
              <a:t>VI. </a:t>
            </a:r>
            <a:r>
              <a:rPr lang="hu-HU" sz="2200" b="1" dirty="0" smtClean="0"/>
              <a:t>KSZR Műhelynap </a:t>
            </a:r>
            <a:r>
              <a:rPr lang="hu-HU" sz="2200" b="1" dirty="0"/>
              <a:t>– </a:t>
            </a:r>
            <a:r>
              <a:rPr lang="hu-HU" sz="2200" b="1" dirty="0" smtClean="0"/>
              <a:t>Zalaegerszeg 2015</a:t>
            </a:r>
            <a:r>
              <a:rPr lang="hu-HU" sz="2200" b="1" dirty="0"/>
              <a:t>. november </a:t>
            </a:r>
            <a:r>
              <a:rPr lang="hu-HU" sz="2200" b="1" dirty="0" smtClean="0"/>
              <a:t>11.</a:t>
            </a:r>
            <a:r>
              <a:rPr lang="hu-HU" sz="1800" b="1" dirty="0"/>
              <a:t/>
            </a:r>
            <a:br>
              <a:rPr lang="hu-HU" sz="1800" b="1" dirty="0"/>
            </a:b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96328" cy="1752600"/>
          </a:xfrm>
        </p:spPr>
        <p:txBody>
          <a:bodyPr>
            <a:normAutofit fontScale="92500"/>
          </a:bodyPr>
          <a:lstStyle/>
          <a:p>
            <a:r>
              <a:rPr lang="hu-HU" sz="3000" b="1" dirty="0" smtClean="0"/>
              <a:t>A KSZR szolgáltatások népszerűsítése</a:t>
            </a:r>
          </a:p>
          <a:p>
            <a:endParaRPr lang="hu-HU" b="1" dirty="0"/>
          </a:p>
          <a:p>
            <a:r>
              <a:rPr lang="hu-HU" b="1" dirty="0" smtClean="0"/>
              <a:t>Fehér Miklós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b="1" dirty="0"/>
          </a:p>
        </p:txBody>
      </p:sp>
      <p:pic>
        <p:nvPicPr>
          <p:cNvPr id="4" name="Kép 3" descr="C:\Users\Windows7\Desktop\KSZR logo (2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361285"/>
            <a:ext cx="891664" cy="712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C:\Users\Windows7\Desktop\dfmvk2_sz (6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732" y="4361285"/>
            <a:ext cx="1083940" cy="712342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26" name="Picture 2" descr="Címl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257800"/>
            <a:ext cx="2857500" cy="6096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2078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7. A szolgáltatások </a:t>
            </a:r>
            <a:r>
              <a:rPr lang="hu-HU" sz="3200" dirty="0" smtClean="0"/>
              <a:t>eredményességének mérése indikátorokkal</a:t>
            </a:r>
            <a:endParaRPr lang="hu-HU" sz="32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8061269" cy="445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8. A szolgáltatások eredményessége bemutatásra kerül-e az alábbi felületeken?</a:t>
            </a:r>
            <a:endParaRPr lang="hu-HU" sz="32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751875"/>
              </p:ext>
            </p:extLst>
          </p:nvPr>
        </p:nvGraphicFramePr>
        <p:xfrm>
          <a:off x="457200" y="1989138"/>
          <a:ext cx="8229600" cy="439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/>
                <a:gridCol w="1008112"/>
                <a:gridCol w="1368152"/>
                <a:gridCol w="1368152"/>
                <a:gridCol w="1008112"/>
                <a:gridCol w="874440"/>
              </a:tblGrid>
              <a:tr h="696028">
                <a:tc>
                  <a:txBody>
                    <a:bodyPr/>
                    <a:lstStyle/>
                    <a:p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Minden</a:t>
                      </a:r>
                    </a:p>
                    <a:p>
                      <a:pPr algn="ctr"/>
                      <a:r>
                        <a:rPr lang="hu-HU" sz="16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esetben</a:t>
                      </a:r>
                      <a:endParaRPr lang="hu-HU" sz="1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Rendszeresen</a:t>
                      </a:r>
                      <a:endParaRPr lang="hu-H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Alkalmanként</a:t>
                      </a:r>
                      <a:endParaRPr lang="hu-H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Nagyon ritkán</a:t>
                      </a:r>
                      <a:endParaRPr lang="hu-H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Nem</a:t>
                      </a:r>
                      <a:endParaRPr lang="hu-HU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6028">
                <a:tc>
                  <a:txBody>
                    <a:bodyPr/>
                    <a:lstStyle/>
                    <a:p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Saját honlapon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6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 könyvtár módszertani</a:t>
                      </a:r>
                      <a:r>
                        <a:rPr lang="hu-HU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hírlevelében</a:t>
                      </a:r>
                      <a:endParaRPr lang="hu-HU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6028">
                <a:tc>
                  <a:txBody>
                    <a:bodyPr/>
                    <a:lstStyle/>
                    <a:p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Helyi sajtóban 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hu-HU" sz="18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6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Faliújságon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6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Partner önkormányzat honlapján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hu-HU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600" dirty="0"/>
              <a:t>9. Rendelkezik-e a könyvtár a KSZR szolgáltatás népszerűsítésére </a:t>
            </a:r>
            <a:r>
              <a:rPr lang="hu-HU" sz="2600" dirty="0" smtClean="0"/>
              <a:t>vonatkozó </a:t>
            </a:r>
            <a:r>
              <a:rPr lang="hu-HU" sz="2600" dirty="0" err="1" smtClean="0"/>
              <a:t>hosszútávú</a:t>
            </a:r>
            <a:r>
              <a:rPr lang="hu-HU" sz="2600" dirty="0" smtClean="0"/>
              <a:t>, illetve éves tervvel</a:t>
            </a:r>
            <a:endParaRPr lang="hu-HU" sz="2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676818" cy="460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10. </a:t>
            </a:r>
            <a:r>
              <a:rPr lang="hu-HU" sz="2800" dirty="0"/>
              <a:t>Milyen </a:t>
            </a:r>
            <a:r>
              <a:rPr lang="hu-HU" sz="2800" dirty="0" smtClean="0"/>
              <a:t>új (eddig </a:t>
            </a:r>
            <a:r>
              <a:rPr lang="hu-HU" sz="2800" dirty="0"/>
              <a:t>nem </a:t>
            </a:r>
            <a:r>
              <a:rPr lang="hu-HU" sz="2800" dirty="0" smtClean="0"/>
              <a:t>alkalmazott) </a:t>
            </a:r>
            <a:r>
              <a:rPr lang="hu-HU" sz="2800" dirty="0"/>
              <a:t>lehetőséget lát a szolgáltatások </a:t>
            </a:r>
            <a:r>
              <a:rPr lang="hu-HU" sz="2800" dirty="0" smtClean="0"/>
              <a:t>népszerűsítésére?</a:t>
            </a:r>
            <a:endParaRPr lang="hu-HU" sz="28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197274"/>
              </p:ext>
            </p:extLst>
          </p:nvPr>
        </p:nvGraphicFramePr>
        <p:xfrm>
          <a:off x="503547" y="1916832"/>
          <a:ext cx="8388933" cy="4741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8933"/>
              </a:tblGrid>
              <a:tr h="596988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Hírlevél, a rendezvényekről összefoglaló kiadvány megjelentetése. A 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közösségi oldalaknak aktívabb használata. </a:t>
                      </a:r>
                      <a:endParaRPr lang="hu-H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6078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Személyes szóbeli tájékoztatás, szakmai tájékoztató napok szervezése,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jó gyakorlatok terjesztése. Civil szervezetekkel és egyházakkal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kapcsolattartás.</a:t>
                      </a:r>
                      <a:endParaRPr lang="hu-HU" sz="2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06078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Iskolák és hasonló társ művelődési intézmények bevonása, a média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egyéb formáinak alkalmazása, pl. </a:t>
                      </a:r>
                      <a:r>
                        <a:rPr lang="hu-HU" sz="2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blog</a:t>
                      </a:r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hu-HU" sz="2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youtube</a:t>
                      </a:r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hu-HU" sz="2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facebook</a:t>
                      </a:r>
                      <a:endParaRPr lang="hu-H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6078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A KSZR szolgáltatások országos népszerűsítésére a jelenleginél nagyobb 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hangsúlyt kell fektetni az országos médiában (több riport, rádió-, tv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megjelenés) és a vidékfejlesztés fórumain.</a:t>
                      </a:r>
                      <a:endParaRPr lang="hu-H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06078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Személyes vagy közvetett részvétel a települések nagyrendezvényein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(pl. gyermekfoglalkozás tartása vetélkedők szervezése, állományból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kivont könyvek börzéje, természetesen mindenhol a szolgáltató hely </a:t>
                      </a:r>
                    </a:p>
                    <a:p>
                      <a:pPr marL="0" algn="just" defTabSz="914400" rtl="0" eaLnBrk="1" fontAlgn="b" latinLnBrk="0" hangingPunct="1"/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</a:t>
                      </a:r>
                      <a:r>
                        <a:rPr lang="hu-HU" sz="2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promózásával</a:t>
                      </a:r>
                      <a:r>
                        <a:rPr lang="hu-H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  <a:endParaRPr lang="hu-H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2618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2600" dirty="0"/>
              <a:t>11. </a:t>
            </a:r>
            <a:r>
              <a:rPr lang="hu-HU" sz="2600" dirty="0" smtClean="0"/>
              <a:t>Ha városi </a:t>
            </a:r>
            <a:r>
              <a:rPr lang="hu-HU" sz="2600" dirty="0"/>
              <a:t>könyvtár is közreműködik a KSZR ellátásban, </a:t>
            </a:r>
            <a:r>
              <a:rPr lang="hu-HU" sz="2600" dirty="0" smtClean="0"/>
              <a:t>végez-e ő népszerűsítő tevékenységet?</a:t>
            </a:r>
            <a:endParaRPr lang="hu-HU" sz="2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/>
              <a:t>Hét kérdőíven kaptunk erre a kérdésre választ </a:t>
            </a:r>
          </a:p>
          <a:p>
            <a:pPr marL="0" indent="0" algn="ctr">
              <a:buNone/>
            </a:pPr>
            <a:r>
              <a:rPr lang="hu-HU" sz="2000" dirty="0" smtClean="0"/>
              <a:t>(A többi válaszadó megyében nincs városi közreműködő)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08456"/>
            <a:ext cx="7943775" cy="3714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3600" dirty="0" smtClean="0"/>
              <a:t>     2015.</a:t>
            </a:r>
            <a:endParaRPr lang="hu-HU" sz="3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íml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727" y="5157192"/>
            <a:ext cx="33619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76" y="739839"/>
            <a:ext cx="5730722" cy="269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555274"/>
            <a:ext cx="2304256" cy="3156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4860032" y="2132856"/>
            <a:ext cx="381642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2800" dirty="0" smtClean="0"/>
              <a:t>Kérdőív </a:t>
            </a:r>
            <a:r>
              <a:rPr lang="hu-HU" sz="2800" dirty="0"/>
              <a:t>a KSZR szolgáltatások </a:t>
            </a:r>
            <a:r>
              <a:rPr lang="hu-HU" sz="2800" dirty="0" smtClean="0"/>
              <a:t>népszerűsítéséről, a népszerűsítés gyakorlatáról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4293096"/>
            <a:ext cx="8075240" cy="2183904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19 intézményt kértem fel a válaszadásra 	= 100 %</a:t>
            </a:r>
          </a:p>
          <a:p>
            <a:pPr marL="0" indent="0">
              <a:buNone/>
            </a:pPr>
            <a:r>
              <a:rPr lang="hu-HU" dirty="0" smtClean="0"/>
              <a:t>14 válasz érkezett					=   74 %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190500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257800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4860032" y="2132856"/>
            <a:ext cx="3816424" cy="646331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 kérdőív 11 kérdést (kérdéscsoportot) tartalmazott</a:t>
            </a:r>
            <a:endParaRPr lang="hu-HU" dirty="0"/>
          </a:p>
        </p:txBody>
      </p:sp>
      <p:cxnSp>
        <p:nvCxnSpPr>
          <p:cNvPr id="7" name="Egyenes összekötő 6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6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3200" dirty="0" smtClean="0"/>
              <a:t>1. A </a:t>
            </a:r>
            <a:r>
              <a:rPr lang="hu-HU" sz="3200" dirty="0"/>
              <a:t>megyei KSZR szolgáltatásnak van e kialakított saját arculata?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776595" y="1613845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95" y="1988840"/>
            <a:ext cx="7467813" cy="448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84984"/>
            <a:ext cx="864114" cy="896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242" y="2462450"/>
            <a:ext cx="666119" cy="6661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68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2. Az arculati elemek használatáról (4 válaszból lehetett jelölni)</a:t>
            </a:r>
            <a:endParaRPr lang="hu-HU" sz="3200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112957"/>
              </p:ext>
            </p:extLst>
          </p:nvPr>
        </p:nvGraphicFramePr>
        <p:xfrm>
          <a:off x="457200" y="2205038"/>
          <a:ext cx="8229600" cy="3816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1104"/>
                <a:gridCol w="1378496"/>
              </a:tblGrid>
              <a:tr h="954063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A KSZR részére kialakított arculati elemeket</a:t>
                      </a:r>
                    </a:p>
                    <a:p>
                      <a:pPr marL="0" algn="just" defTabSz="914400" rtl="0" eaLnBrk="1" latinLnBrk="0" hangingPunct="1"/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használjuk</a:t>
                      </a:r>
                      <a:endParaRPr lang="hu-HU" sz="2000" kern="1200" dirty="0">
                        <a:solidFill>
                          <a:schemeClr val="tx1"/>
                        </a:solidFill>
                        <a:effectLst>
                          <a:outerShdw blurRad="50800" dist="50800" dir="5400000" algn="ctr" rotWithShape="0">
                            <a:srgbClr val="FF0000">
                              <a:alpha val="73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</a:rPr>
                        <a:t>0</a:t>
                      </a:r>
                      <a:endParaRPr lang="hu-HU" sz="2800" dirty="0">
                        <a:solidFill>
                          <a:schemeClr val="tx1"/>
                        </a:solidFill>
                        <a:effectLst>
                          <a:outerShdw blurRad="50800" dist="50800" dir="5400000" algn="ctr" rotWithShape="0">
                            <a:srgbClr val="FF0000">
                              <a:alpha val="7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54063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hu-HU" sz="2000" b="1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 KSZR arculati elemeket együtt használjuk a saját</a:t>
                      </a:r>
                    </a:p>
                    <a:p>
                      <a:pPr marL="0" algn="just" defTabSz="914400" rtl="0" eaLnBrk="1" latinLnBrk="0" hangingPunct="1"/>
                      <a:r>
                        <a:rPr lang="hu-HU" sz="2000" b="1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könyvtári arculati elemekkel</a:t>
                      </a:r>
                      <a:endParaRPr lang="hu-HU" sz="2000" b="1" kern="1200" dirty="0">
                        <a:solidFill>
                          <a:schemeClr val="tx1"/>
                        </a:solidFill>
                        <a:effectLst>
                          <a:outerShdw blurRad="50800" dist="50800" dir="5400000" algn="ctr" rotWithShape="0">
                            <a:srgbClr val="FF0000">
                              <a:alpha val="73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</a:rPr>
                        <a:t>11</a:t>
                      </a:r>
                      <a:endParaRPr lang="hu-HU" sz="2800" dirty="0">
                        <a:solidFill>
                          <a:schemeClr val="tx1"/>
                        </a:solidFill>
                        <a:effectLst>
                          <a:outerShdw blurRad="50800" dist="50800" dir="5400000" algn="ctr" rotWithShape="0">
                            <a:srgbClr val="FF0000">
                              <a:alpha val="7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954063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hu-HU" sz="2000" b="1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 saját könyvtári arculati elemeket használjuk a</a:t>
                      </a:r>
                    </a:p>
                    <a:p>
                      <a:pPr marL="0" algn="just" defTabSz="914400" rtl="0" eaLnBrk="1" latinLnBrk="0" hangingPunct="1"/>
                      <a:r>
                        <a:rPr lang="hu-HU" sz="2000" b="1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KSZR szolgáltatáshoz is</a:t>
                      </a:r>
                      <a:endParaRPr lang="hu-HU" sz="2000" b="1" kern="1200" dirty="0">
                        <a:solidFill>
                          <a:schemeClr val="tx1"/>
                        </a:solidFill>
                        <a:effectLst>
                          <a:outerShdw blurRad="50800" dist="50800" dir="5400000" algn="ctr" rotWithShape="0">
                            <a:srgbClr val="FF0000">
                              <a:alpha val="73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</a:rPr>
                        <a:t>1</a:t>
                      </a:r>
                      <a:endParaRPr lang="hu-HU" sz="2800" dirty="0">
                        <a:solidFill>
                          <a:schemeClr val="tx1"/>
                        </a:solidFill>
                        <a:effectLst>
                          <a:outerShdw blurRad="50800" dist="50800" dir="5400000" algn="ctr" rotWithShape="0">
                            <a:srgbClr val="FF0000">
                              <a:alpha val="7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54063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hu-HU" sz="2000" b="1" kern="12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Nem </a:t>
                      </a:r>
                      <a:r>
                        <a:rPr lang="hu-HU" sz="2000" b="1" kern="1200" dirty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használunk arculati elemeket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solidFill>
                            <a:schemeClr val="tx1"/>
                          </a:solidFill>
                          <a:effectLst>
                            <a:outerShdw blurRad="50800" dist="50800" dir="5400000" algn="ctr" rotWithShape="0">
                              <a:srgbClr val="FF0000">
                                <a:alpha val="73000"/>
                              </a:srgbClr>
                            </a:outerShdw>
                          </a:effectLst>
                        </a:rPr>
                        <a:t>2</a:t>
                      </a:r>
                      <a:endParaRPr lang="hu-HU" sz="2800" dirty="0">
                        <a:solidFill>
                          <a:schemeClr val="tx1"/>
                        </a:solidFill>
                        <a:effectLst>
                          <a:outerShdw blurRad="50800" dist="50800" dir="5400000" algn="ctr" rotWithShape="0">
                            <a:srgbClr val="FF0000">
                              <a:alpha val="7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8668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3. A KSZR arculati elemek alkalmazásra </a:t>
            </a:r>
            <a:r>
              <a:rPr lang="hu-HU" sz="3200" dirty="0" smtClean="0"/>
              <a:t>kerülnek-e </a:t>
            </a:r>
            <a:r>
              <a:rPr lang="hu-HU" sz="3200" dirty="0"/>
              <a:t>az alábbi </a:t>
            </a:r>
            <a:r>
              <a:rPr lang="hu-HU" sz="3200" dirty="0" smtClean="0"/>
              <a:t>felületeken?</a:t>
            </a:r>
            <a:endParaRPr lang="hu-HU" sz="3200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435446"/>
              </p:ext>
            </p:extLst>
          </p:nvPr>
        </p:nvGraphicFramePr>
        <p:xfrm>
          <a:off x="493204" y="1916832"/>
          <a:ext cx="8229600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648072"/>
                <a:gridCol w="576064"/>
                <a:gridCol w="2952328"/>
                <a:gridCol w="648072"/>
                <a:gridCol w="514400"/>
              </a:tblGrid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Felület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Felület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Meghívó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Névjegykártya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Plakát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Szórólap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Intézményi weblap</a:t>
                      </a:r>
                      <a:endParaRPr lang="hu-H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Sajtó hirdetés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Szolgáltató h.</a:t>
                      </a:r>
                      <a:r>
                        <a:rPr lang="hu-H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homlokzat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Önkormányzati weblap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Tájékoztató kiadvány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Kitűző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Levélpapír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Megállító tábla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Roll </a:t>
                      </a:r>
                      <a:r>
                        <a:rPr lang="hu-HU" dirty="0" err="1" smtClean="0">
                          <a:solidFill>
                            <a:schemeClr val="tx1"/>
                          </a:solidFill>
                        </a:rPr>
                        <a:t>up</a:t>
                      </a: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 (zászló, </a:t>
                      </a:r>
                      <a:r>
                        <a:rPr lang="hu-HU" dirty="0" err="1" smtClean="0">
                          <a:solidFill>
                            <a:schemeClr val="tx1"/>
                          </a:solidFill>
                        </a:rPr>
                        <a:t>molino</a:t>
                      </a: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Boríték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88054">
                <a:tc gridSpan="6"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Egyéb felületre is rákérdeztünk, de erre válasz nem érkezett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275712"/>
              </p:ext>
            </p:extLst>
          </p:nvPr>
        </p:nvGraphicFramePr>
        <p:xfrm>
          <a:off x="539552" y="2396836"/>
          <a:ext cx="8147248" cy="456100"/>
        </p:xfrm>
        <a:graphic>
          <a:graphicData uri="http://schemas.openxmlformats.org/drawingml/2006/table">
            <a:tbl>
              <a:tblPr/>
              <a:tblGrid>
                <a:gridCol w="8147248"/>
              </a:tblGrid>
              <a:tr h="4561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092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endParaRPr lang="hu-HU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628"/>
            <a:ext cx="9144000" cy="677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600" dirty="0" smtClean="0"/>
              <a:t>5. Alkalmazza-e az alábbi megoldásokat a szolgáltatások népszerűsítésére? </a:t>
            </a:r>
            <a:endParaRPr lang="hu-HU" sz="3600" b="1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423377"/>
              </p:ext>
            </p:extLst>
          </p:nvPr>
        </p:nvGraphicFramePr>
        <p:xfrm>
          <a:off x="457200" y="1628805"/>
          <a:ext cx="8435279" cy="4989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0744"/>
                <a:gridCol w="1800200"/>
                <a:gridCol w="2060303"/>
                <a:gridCol w="964032"/>
              </a:tblGrid>
              <a:tr h="66144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 </a:t>
                      </a:r>
                      <a:r>
                        <a:rPr lang="hu-HU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Szolgáltatás bemutatása:</a:t>
                      </a:r>
                      <a:endParaRPr lang="hu-HU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Igen, minden szolgáltatás esetén 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Vannak szolgáltatások, amik kapcsán igen 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Nem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17" marR="8817" marT="8817" marB="0" anchor="ctr"/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Honlapon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10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0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841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Megrendelő </a:t>
                      </a:r>
                      <a:r>
                        <a:rPr lang="hu-HU" sz="1400" b="1" u="none" strike="noStrike" dirty="0">
                          <a:effectLst/>
                        </a:rPr>
                        <a:t>önkormányzatnak előző év </a:t>
                      </a:r>
                      <a:r>
                        <a:rPr lang="hu-HU" sz="1400" b="1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értékelésekor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10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Szórólapokon</a:t>
                      </a:r>
                      <a:r>
                        <a:rPr lang="hu-HU" sz="1400" b="1" u="none" strike="noStrike" dirty="0">
                          <a:effectLst/>
                        </a:rPr>
                        <a:t>, ismertetőkön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7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4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Megrendelő </a:t>
                      </a:r>
                      <a:r>
                        <a:rPr lang="hu-HU" sz="1400" b="1" u="none" strike="noStrike" dirty="0">
                          <a:effectLst/>
                        </a:rPr>
                        <a:t>önkormányzat fórumain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6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5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841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Megrendelő </a:t>
                      </a:r>
                      <a:r>
                        <a:rPr lang="hu-HU" sz="1400" b="1" u="none" strike="noStrike" dirty="0">
                          <a:effectLst/>
                        </a:rPr>
                        <a:t>önkormányzatnak a jövő év </a:t>
                      </a:r>
                      <a:endParaRPr lang="hu-HU" sz="14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tervezésekor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6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5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841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A </a:t>
                      </a:r>
                      <a:r>
                        <a:rPr lang="hu-HU" sz="1400" b="1" u="none" strike="noStrike" dirty="0">
                          <a:effectLst/>
                        </a:rPr>
                        <a:t>szolgáltató hely használati </a:t>
                      </a:r>
                      <a:endParaRPr lang="hu-HU" sz="14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szabályzatában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6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Saját </a:t>
                      </a:r>
                      <a:r>
                        <a:rPr lang="hu-HU" sz="1400" b="1" u="none" strike="noStrike" dirty="0">
                          <a:effectLst/>
                        </a:rPr>
                        <a:t>könyvtáron belüli hirdetőtáblán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5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3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6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Módszertani </a:t>
                      </a:r>
                      <a:r>
                        <a:rPr lang="hu-HU" sz="1400" b="1" u="none" strike="noStrike" dirty="0">
                          <a:effectLst/>
                        </a:rPr>
                        <a:t>kiadványban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6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Saját </a:t>
                      </a:r>
                      <a:r>
                        <a:rPr lang="hu-HU" sz="1400" b="1" u="none" strike="noStrike" dirty="0">
                          <a:effectLst/>
                        </a:rPr>
                        <a:t>SZMSZ-ben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effectLst/>
                        </a:rPr>
                        <a:t>4</a:t>
                      </a:r>
                      <a:endParaRPr lang="hu-H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7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effectLst/>
                        </a:rPr>
                        <a:t> Szolgáltatási hely hirdetőtábláján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5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6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hu-HU" sz="14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Facebookon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hu-HU" sz="14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3576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Saját </a:t>
                      </a:r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használati szabályzatban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6. Alkalmazza-e az alábbi megoldásokat a rendezvények (események, képzések) esetében?</a:t>
            </a:r>
            <a:endParaRPr lang="hu-HU" sz="28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224710"/>
              </p:ext>
            </p:extLst>
          </p:nvPr>
        </p:nvGraphicFramePr>
        <p:xfrm>
          <a:off x="539552" y="1844832"/>
          <a:ext cx="8208913" cy="4536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3496"/>
                <a:gridCol w="1510024"/>
                <a:gridCol w="1054798"/>
                <a:gridCol w="921560"/>
                <a:gridCol w="829035"/>
              </a:tblGrid>
              <a:tr h="596988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effectLst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Igen, minden esetben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Általában igen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Ritkán igen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Nem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Honlapon hirdetés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Plakát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Honlapon </a:t>
                      </a:r>
                      <a:r>
                        <a:rPr lang="hu-HU" sz="1800" u="none" strike="noStrike" dirty="0" smtClean="0">
                          <a:effectLst/>
                        </a:rPr>
                        <a:t>fotótár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7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Honlapon naptár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2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Szóróanyag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2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4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6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Helyi sajtó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4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5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</a:rPr>
                        <a:t>Megyei sajtó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5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 err="1">
                          <a:effectLst/>
                        </a:rPr>
                        <a:t>Facebook</a:t>
                      </a:r>
                      <a:r>
                        <a:rPr lang="hu-HU" sz="1800" u="none" strike="noStrike" dirty="0">
                          <a:effectLst/>
                        </a:rPr>
                        <a:t> reklámozás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</a:rPr>
                        <a:t>1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</a:rPr>
                        <a:t>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Helyi tv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Visszacsatolás közzététele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Egyéb közösségi platform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Helyi rádió </a:t>
                      </a:r>
                      <a:r>
                        <a:rPr lang="hu-HU" sz="1800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hu-HU" sz="1800" i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hangosbemondás</a:t>
                      </a:r>
                      <a:r>
                        <a:rPr lang="hu-HU" sz="1800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?)</a:t>
                      </a:r>
                      <a:endParaRPr lang="hu-HU" sz="1800" b="0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hu-HU" sz="1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3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Emlékkönyv vezetése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hu-HU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8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6. Milyen egyéb megoldásokat javasol a rendezvények (események, képzések) marketingje esetében?</a:t>
            </a:r>
            <a:endParaRPr lang="hu-HU" sz="28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156607"/>
              </p:ext>
            </p:extLst>
          </p:nvPr>
        </p:nvGraphicFramePr>
        <p:xfrm>
          <a:off x="503547" y="2996952"/>
          <a:ext cx="8208913" cy="1809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3"/>
              </a:tblGrid>
              <a:tr h="5969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Visszacsatolások közzététele az Intraneten</a:t>
                      </a:r>
                      <a:endParaRPr lang="hu-HU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60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Szóbeli ajánlások, meghívók lehetőségének használata</a:t>
                      </a:r>
                      <a:endParaRPr lang="hu-HU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60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Mail használata</a:t>
                      </a:r>
                      <a:endParaRPr lang="hu-HU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Egyenes összekötő 3"/>
          <p:cNvCxnSpPr/>
          <p:nvPr/>
        </p:nvCxnSpPr>
        <p:spPr>
          <a:xfrm>
            <a:off x="755576" y="16288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79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lágosság">
  <a:themeElements>
    <a:clrScheme name="Világosság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lasszikus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1994</TotalTime>
  <Words>677</Words>
  <Application>Microsoft Office PowerPoint</Application>
  <PresentationFormat>Diavetítés a képernyőre (4:3 oldalarány)</PresentationFormat>
  <Paragraphs>265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Calibri</vt:lpstr>
      <vt:lpstr>Times New Roman</vt:lpstr>
      <vt:lpstr>Világosság</vt:lpstr>
      <vt:lpstr> A KÖNYVTÁRELLÁTÁSI SZOLGÁLTATÓ RENDSZER HATÉKONY MŰKÖDTETÉSE ÉS A SZOLGÁLTATÁS NÉPSZERŰSÍTÉSE  VI. KSZR Műhelynap – Zalaegerszeg 2015. november 11. </vt:lpstr>
      <vt:lpstr>Kérdőív a KSZR szolgáltatások népszerűsítéséről, a népszerűsítés gyakorlatáról</vt:lpstr>
      <vt:lpstr>1. A megyei KSZR szolgáltatásnak van e kialakított saját arculata?</vt:lpstr>
      <vt:lpstr>2. Az arculati elemek használatáról (4 válaszból lehetett jelölni)</vt:lpstr>
      <vt:lpstr>3. A KSZR arculati elemek alkalmazásra kerülnek-e az alábbi felületeken?</vt:lpstr>
      <vt:lpstr>PowerPoint bemutató</vt:lpstr>
      <vt:lpstr>5. Alkalmazza-e az alábbi megoldásokat a szolgáltatások népszerűsítésére? </vt:lpstr>
      <vt:lpstr>6. Alkalmazza-e az alábbi megoldásokat a rendezvények (események, képzések) esetében?</vt:lpstr>
      <vt:lpstr>6. Milyen egyéb megoldásokat javasol a rendezvények (események, képzések) marketingje esetében?</vt:lpstr>
      <vt:lpstr>7. A szolgáltatások eredményességének mérése indikátorokkal</vt:lpstr>
      <vt:lpstr>8. A szolgáltatások eredményessége bemutatásra kerül-e az alábbi felületeken?</vt:lpstr>
      <vt:lpstr>9. Rendelkezik-e a könyvtár a KSZR szolgáltatás népszerűsítésére vonatkozó hosszútávú, illetve éves tervvel</vt:lpstr>
      <vt:lpstr>10. Milyen új (eddig nem alkalmazott) lehetőséget lát a szolgáltatások népszerűsítésére?</vt:lpstr>
      <vt:lpstr>11. Ha városi könyvtár is közreműködik a KSZR ellátásban, végez-e ő népszerűsítő tevékenységet?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KÖNYVTÁRELLÁTÁSI SZOLGÁLTATÓ RENDSZER HATÉKONY MŰKÖDTETÉSE ÉS A SZOLGÁLTATÁS NÉPSZERŰSÍTÉSE  KSZR Műhelynapok – Zalaegerszeg 2015. november 11.</dc:title>
  <dc:creator>MKE Fehér</dc:creator>
  <cp:lastModifiedBy>Sebestyénné Horváth Margit</cp:lastModifiedBy>
  <cp:revision>47</cp:revision>
  <dcterms:created xsi:type="dcterms:W3CDTF">2015-11-08T10:01:35Z</dcterms:created>
  <dcterms:modified xsi:type="dcterms:W3CDTF">2015-11-25T08:24:57Z</dcterms:modified>
</cp:coreProperties>
</file>