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notesSlides/notesSlide1.xml" ContentType="application/vnd.openxmlformats-officedocument.presentationml.notesSlide+xml"/>
  <Override PartName="/ppt/charts/chart2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rts/colors1.xml" ContentType="application/vnd.ms-office.chartcolorstyle+xml"/>
  <Override PartName="/ppt/charts/style1.xml" ContentType="application/vnd.ms-office.chartstyle+xml"/>
  <Override PartName="/ppt/charts/colors2.xml" ContentType="application/vnd.ms-office.chartcolorstyle+xml"/>
  <Override PartName="/ppt/charts/style2.xml" ContentType="application/vnd.ms-office.chart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257" r:id="rId2"/>
    <p:sldId id="263" r:id="rId3"/>
    <p:sldId id="277" r:id="rId4"/>
    <p:sldId id="269" r:id="rId5"/>
    <p:sldId id="270" r:id="rId6"/>
    <p:sldId id="279" r:id="rId7"/>
    <p:sldId id="272" r:id="rId8"/>
    <p:sldId id="271" r:id="rId9"/>
    <p:sldId id="296" r:id="rId10"/>
    <p:sldId id="258" r:id="rId11"/>
    <p:sldId id="262" r:id="rId12"/>
    <p:sldId id="273" r:id="rId13"/>
    <p:sldId id="265" r:id="rId14"/>
    <p:sldId id="274" r:id="rId15"/>
    <p:sldId id="275" r:id="rId16"/>
    <p:sldId id="284" r:id="rId17"/>
    <p:sldId id="282" r:id="rId18"/>
    <p:sldId id="285" r:id="rId19"/>
    <p:sldId id="290" r:id="rId20"/>
    <p:sldId id="286" r:id="rId21"/>
    <p:sldId id="287" r:id="rId22"/>
    <p:sldId id="291" r:id="rId23"/>
    <p:sldId id="294" r:id="rId24"/>
    <p:sldId id="295" r:id="rId25"/>
    <p:sldId id="288" r:id="rId26"/>
    <p:sldId id="289" r:id="rId27"/>
    <p:sldId id="292" r:id="rId28"/>
    <p:sldId id="293" r:id="rId29"/>
    <p:sldId id="261" r:id="rId30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ildi" initials="i" lastIdx="1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47A0A7"/>
    <a:srgbClr val="699699"/>
    <a:srgbClr val="2D9CB6"/>
    <a:srgbClr val="56C1C7"/>
    <a:srgbClr val="92CDD5"/>
    <a:srgbClr val="0099FF"/>
    <a:srgbClr val="F9F9FB"/>
    <a:srgbClr val="F2DB8D"/>
    <a:srgbClr val="FEFE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416" autoAdjust="0"/>
    <p:restoredTop sz="94660"/>
  </p:normalViewPr>
  <p:slideViewPr>
    <p:cSldViewPr snapToGrid="0">
      <p:cViewPr>
        <p:scale>
          <a:sx n="63" d="100"/>
          <a:sy n="63" d="100"/>
        </p:scale>
        <p:origin x="-102" y="-18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3" Type="http://schemas.microsoft.com/office/2011/relationships/chartStyle" Target="style2.xml"/><Relationship Id="rId2" Type="http://schemas.microsoft.com/office/2011/relationships/chartColorStyle" Target="colors2.xml"/><Relationship Id="rId1" Type="http://schemas.openxmlformats.org/officeDocument/2006/relationships/package" Target="../embeddings/Microsoft_Excel_Work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hu-H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algn="ctr">
              <a:defRPr sz="2200" b="1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hu-HU" sz="2800" dirty="0" smtClean="0"/>
              <a:t>KSZR</a:t>
            </a:r>
            <a:r>
              <a:rPr lang="hu-HU" sz="2800" baseline="0" dirty="0" smtClean="0"/>
              <a:t> könyvtárak Győr-Moson-Sopron megyében   népesség szerint</a:t>
            </a:r>
            <a:endParaRPr lang="en-US" sz="2800" dirty="0"/>
          </a:p>
        </c:rich>
      </c:tx>
      <c:layout>
        <c:manualLayout>
          <c:xMode val="edge"/>
          <c:yMode val="edge"/>
          <c:x val="0.12723275030990239"/>
          <c:y val="0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0.2744923444107048"/>
          <c:y val="0.21826232593084713"/>
          <c:w val="0.44335197809533788"/>
          <c:h val="0.79677109303015747"/>
        </c:manualLayout>
      </c:layout>
      <c:pieChart>
        <c:varyColors val="1"/>
        <c:ser>
          <c:idx val="0"/>
          <c:order val="0"/>
          <c:tx>
            <c:strRef>
              <c:f>Munka1!$B$1</c:f>
              <c:strCache>
                <c:ptCount val="1"/>
                <c:pt idx="0">
                  <c:v>KSZR könyvtárak Győr-Moson-Sorpon megyében népesség szerint</c:v>
                </c:pt>
              </c:strCache>
            </c:strRef>
          </c:tx>
          <c:spPr>
            <a:scene3d>
              <a:camera prst="orthographicFront"/>
              <a:lightRig rig="threePt" dir="t"/>
            </a:scene3d>
            <a:sp3d>
              <a:bevelT/>
            </a:sp3d>
          </c:spPr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Lbls>
            <c:dLbl>
              <c:idx val="0"/>
              <c:layout>
                <c:manualLayout>
                  <c:x val="-0.16377559055118121"/>
                  <c:y val="0.12394284424564188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3.2166338582677166E-2"/>
                  <c:y val="-0.14925737270808484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0.16869057578740154"/>
                  <c:y val="-2.5527311421794326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0.10262007547880249"/>
                  <c:y val="0.1618312502226143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hu-HU"/>
              </a:p>
            </c:txPr>
            <c:dLblPos val="inEnd"/>
            <c:showLegendKey val="0"/>
            <c:showVal val="1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dk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Munka1!$A$2:$A$6</c:f>
              <c:strCache>
                <c:ptCount val="4"/>
                <c:pt idx="0">
                  <c:v>1-500</c:v>
                </c:pt>
                <c:pt idx="1">
                  <c:v>501-1000</c:v>
                </c:pt>
                <c:pt idx="2">
                  <c:v>1001-1500</c:v>
                </c:pt>
                <c:pt idx="3">
                  <c:v>1501-5000</c:v>
                </c:pt>
              </c:strCache>
            </c:strRef>
          </c:cat>
          <c:val>
            <c:numRef>
              <c:f>Munka1!$B$2:$B$6</c:f>
              <c:numCache>
                <c:formatCode>General</c:formatCode>
                <c:ptCount val="5"/>
                <c:pt idx="0">
                  <c:v>57</c:v>
                </c:pt>
                <c:pt idx="1">
                  <c:v>43</c:v>
                </c:pt>
                <c:pt idx="2">
                  <c:v>22</c:v>
                </c:pt>
                <c:pt idx="3">
                  <c:v>30</c:v>
                </c:pt>
              </c:numCache>
            </c:numRef>
          </c:val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2400" b="1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hu-HU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2400" b="1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hu-HU"/>
          </a:p>
        </c:txPr>
      </c:legendEntry>
      <c:legendEntry>
        <c:idx val="2"/>
        <c:txPr>
          <a:bodyPr rot="0" spcFirstLastPara="1" vertOverflow="ellipsis" vert="horz" wrap="square" anchor="ctr" anchorCtr="1"/>
          <a:lstStyle/>
          <a:p>
            <a:pPr>
              <a:defRPr sz="2400" b="1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hu-HU"/>
          </a:p>
        </c:txPr>
      </c:legendEntry>
      <c:legendEntry>
        <c:idx val="3"/>
        <c:txPr>
          <a:bodyPr rot="0" spcFirstLastPara="1" vertOverflow="ellipsis" vert="horz" wrap="square" anchor="ctr" anchorCtr="1"/>
          <a:lstStyle/>
          <a:p>
            <a:pPr>
              <a:defRPr sz="2400" b="1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hu-HU"/>
          </a:p>
        </c:txPr>
      </c:legendEntry>
      <c:legendEntry>
        <c:idx val="4"/>
        <c:delete val="1"/>
      </c:legendEntry>
      <c:layout>
        <c:manualLayout>
          <c:xMode val="edge"/>
          <c:yMode val="edge"/>
          <c:x val="3.5709824775173697E-2"/>
          <c:y val="0.24894249783038572"/>
          <c:w val="0.18651426355469641"/>
          <c:h val="0.62401636906573532"/>
        </c:manualLayout>
      </c:layout>
      <c:overlay val="0"/>
      <c:spPr>
        <a:solidFill>
          <a:schemeClr val="lt1">
            <a:alpha val="78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hu-HU"/>
        </a:p>
      </c:txPr>
    </c:legend>
    <c:plotVisOnly val="1"/>
    <c:dispBlanksAs val="gap"/>
    <c:showDLblsOverMax val="0"/>
  </c:chart>
  <c:spPr>
    <a:pattFill prst="dkDnDiag">
      <a:fgClr>
        <a:schemeClr val="lt1">
          <a:lumMod val="95000"/>
        </a:schemeClr>
      </a:fgClr>
      <a:bgClr>
        <a:schemeClr val="lt1"/>
      </a:bgClr>
    </a:patt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hu-H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hu-H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3200" b="1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hu-HU" sz="3200" dirty="0" smtClean="0"/>
              <a:t>KSZR könyvtárak alapterülete</a:t>
            </a:r>
            <a:endParaRPr lang="hu-HU" sz="3200" dirty="0"/>
          </a:p>
        </c:rich>
      </c:tx>
      <c:layout>
        <c:manualLayout>
          <c:xMode val="edge"/>
          <c:yMode val="edge"/>
          <c:x val="0.24273170931758531"/>
          <c:y val="3.5185185185185187E-2"/>
        </c:manualLayout>
      </c:layout>
      <c:overlay val="0"/>
      <c:spPr>
        <a:noFill/>
        <a:ln>
          <a:noFill/>
        </a:ln>
        <a:effectLst/>
      </c:sp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2.4220390419947505E-2"/>
          <c:y val="0.23225167687372411"/>
          <c:w val="0.96034005187151161"/>
          <c:h val="0.62295080170053041"/>
        </c:manualLayout>
      </c:layout>
      <c:bar3DChart>
        <c:barDir val="col"/>
        <c:grouping val="percentStacked"/>
        <c:varyColors val="0"/>
        <c:ser>
          <c:idx val="0"/>
          <c:order val="0"/>
          <c:tx>
            <c:strRef>
              <c:f>Munka1!$B$1</c:f>
              <c:strCache>
                <c:ptCount val="1"/>
                <c:pt idx="0">
                  <c:v>1-500 fő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Lbls>
            <c:dLbl>
              <c:idx val="8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9"/>
              <c:layout>
                <c:manualLayout>
                  <c:x val="4.6559346761364962E-3"/>
                  <c:y val="-5.5690396476157276E-2"/>
                </c:manualLayout>
              </c:layout>
              <c:tx>
                <c:rich>
                  <a:bodyPr/>
                  <a:lstStyle/>
                  <a:p>
                    <a:endParaRPr lang="en-US" dirty="0" smtClean="0"/>
                  </a:p>
                  <a:p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hu-H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Munka1!$A$2:$A$11</c:f>
              <c:strCache>
                <c:ptCount val="10"/>
                <c:pt idx="0">
                  <c:v>10-15 m²</c:v>
                </c:pt>
                <c:pt idx="1">
                  <c:v>16-20 m²</c:v>
                </c:pt>
                <c:pt idx="2">
                  <c:v>21-30 m²</c:v>
                </c:pt>
                <c:pt idx="3">
                  <c:v>31-40 m²</c:v>
                </c:pt>
                <c:pt idx="4">
                  <c:v>41-50 m²</c:v>
                </c:pt>
                <c:pt idx="5">
                  <c:v>51-60 m²</c:v>
                </c:pt>
                <c:pt idx="6">
                  <c:v>61-80 m²</c:v>
                </c:pt>
                <c:pt idx="7">
                  <c:v>81-100 m²</c:v>
                </c:pt>
                <c:pt idx="8">
                  <c:v>100-150 m²</c:v>
                </c:pt>
                <c:pt idx="9">
                  <c:v>151- m²</c:v>
                </c:pt>
              </c:strCache>
            </c:strRef>
          </c:cat>
          <c:val>
            <c:numRef>
              <c:f>Munka1!$B$2:$B$11</c:f>
              <c:numCache>
                <c:formatCode>General</c:formatCode>
                <c:ptCount val="10"/>
                <c:pt idx="0">
                  <c:v>4</c:v>
                </c:pt>
                <c:pt idx="1">
                  <c:v>7</c:v>
                </c:pt>
                <c:pt idx="2">
                  <c:v>11</c:v>
                </c:pt>
                <c:pt idx="3">
                  <c:v>7</c:v>
                </c:pt>
                <c:pt idx="4">
                  <c:v>11</c:v>
                </c:pt>
                <c:pt idx="5">
                  <c:v>9</c:v>
                </c:pt>
                <c:pt idx="6">
                  <c:v>6</c:v>
                </c:pt>
                <c:pt idx="7">
                  <c:v>2</c:v>
                </c:pt>
                <c:pt idx="8">
                  <c:v>0</c:v>
                </c:pt>
                <c:pt idx="9">
                  <c:v>0</c:v>
                </c:pt>
              </c:numCache>
            </c:numRef>
          </c:val>
        </c:ser>
        <c:ser>
          <c:idx val="1"/>
          <c:order val="1"/>
          <c:tx>
            <c:strRef>
              <c:f>Munka1!$C$1</c:f>
              <c:strCache>
                <c:ptCount val="1"/>
                <c:pt idx="0">
                  <c:v>501-1000 fő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9"/>
              <c:delete val="1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hu-H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Munka1!$A$2:$A$11</c:f>
              <c:strCache>
                <c:ptCount val="10"/>
                <c:pt idx="0">
                  <c:v>10-15 m²</c:v>
                </c:pt>
                <c:pt idx="1">
                  <c:v>16-20 m²</c:v>
                </c:pt>
                <c:pt idx="2">
                  <c:v>21-30 m²</c:v>
                </c:pt>
                <c:pt idx="3">
                  <c:v>31-40 m²</c:v>
                </c:pt>
                <c:pt idx="4">
                  <c:v>41-50 m²</c:v>
                </c:pt>
                <c:pt idx="5">
                  <c:v>51-60 m²</c:v>
                </c:pt>
                <c:pt idx="6">
                  <c:v>61-80 m²</c:v>
                </c:pt>
                <c:pt idx="7">
                  <c:v>81-100 m²</c:v>
                </c:pt>
                <c:pt idx="8">
                  <c:v>100-150 m²</c:v>
                </c:pt>
                <c:pt idx="9">
                  <c:v>151- m²</c:v>
                </c:pt>
              </c:strCache>
            </c:strRef>
          </c:cat>
          <c:val>
            <c:numRef>
              <c:f>Munka1!$C$2:$C$11</c:f>
              <c:numCache>
                <c:formatCode>General</c:formatCode>
                <c:ptCount val="10"/>
                <c:pt idx="0">
                  <c:v>0</c:v>
                </c:pt>
                <c:pt idx="1">
                  <c:v>3</c:v>
                </c:pt>
                <c:pt idx="2">
                  <c:v>8</c:v>
                </c:pt>
                <c:pt idx="3">
                  <c:v>11</c:v>
                </c:pt>
                <c:pt idx="4">
                  <c:v>8</c:v>
                </c:pt>
                <c:pt idx="5">
                  <c:v>3</c:v>
                </c:pt>
                <c:pt idx="6">
                  <c:v>5</c:v>
                </c:pt>
                <c:pt idx="7">
                  <c:v>1</c:v>
                </c:pt>
                <c:pt idx="8">
                  <c:v>4</c:v>
                </c:pt>
                <c:pt idx="9">
                  <c:v>0</c:v>
                </c:pt>
              </c:numCache>
            </c:numRef>
          </c:val>
        </c:ser>
        <c:ser>
          <c:idx val="2"/>
          <c:order val="2"/>
          <c:tx>
            <c:strRef>
              <c:f>Munka1!$D$1</c:f>
              <c:strCache>
                <c:ptCount val="1"/>
                <c:pt idx="0">
                  <c:v>1001-1500 fő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  <a:sp3d/>
          </c:spPr>
          <c:invertIfNegative val="0"/>
          <c:dLbls>
            <c:dLbl>
              <c:idx val="1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9"/>
              <c:delete val="1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hu-H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Munka1!$A$2:$A$11</c:f>
              <c:strCache>
                <c:ptCount val="10"/>
                <c:pt idx="0">
                  <c:v>10-15 m²</c:v>
                </c:pt>
                <c:pt idx="1">
                  <c:v>16-20 m²</c:v>
                </c:pt>
                <c:pt idx="2">
                  <c:v>21-30 m²</c:v>
                </c:pt>
                <c:pt idx="3">
                  <c:v>31-40 m²</c:v>
                </c:pt>
                <c:pt idx="4">
                  <c:v>41-50 m²</c:v>
                </c:pt>
                <c:pt idx="5">
                  <c:v>51-60 m²</c:v>
                </c:pt>
                <c:pt idx="6">
                  <c:v>61-80 m²</c:v>
                </c:pt>
                <c:pt idx="7">
                  <c:v>81-100 m²</c:v>
                </c:pt>
                <c:pt idx="8">
                  <c:v>100-150 m²</c:v>
                </c:pt>
                <c:pt idx="9">
                  <c:v>151- m²</c:v>
                </c:pt>
              </c:strCache>
            </c:strRef>
          </c:cat>
          <c:val>
            <c:numRef>
              <c:f>Munka1!$D$2:$D$11</c:f>
              <c:numCache>
                <c:formatCode>General</c:formatCode>
                <c:ptCount val="10"/>
                <c:pt idx="0">
                  <c:v>1</c:v>
                </c:pt>
                <c:pt idx="1">
                  <c:v>0</c:v>
                </c:pt>
                <c:pt idx="2">
                  <c:v>2</c:v>
                </c:pt>
                <c:pt idx="3">
                  <c:v>5</c:v>
                </c:pt>
                <c:pt idx="4">
                  <c:v>3</c:v>
                </c:pt>
                <c:pt idx="5">
                  <c:v>3</c:v>
                </c:pt>
                <c:pt idx="6">
                  <c:v>4</c:v>
                </c:pt>
                <c:pt idx="7">
                  <c:v>3</c:v>
                </c:pt>
                <c:pt idx="8">
                  <c:v>1</c:v>
                </c:pt>
                <c:pt idx="9">
                  <c:v>0</c:v>
                </c:pt>
              </c:numCache>
            </c:numRef>
          </c:val>
        </c:ser>
        <c:ser>
          <c:idx val="3"/>
          <c:order val="3"/>
          <c:tx>
            <c:strRef>
              <c:f>Munka1!$E$1</c:f>
              <c:strCache>
                <c:ptCount val="1"/>
                <c:pt idx="0">
                  <c:v>1501-5000 fő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hu-H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Munka1!$A$2:$A$11</c:f>
              <c:strCache>
                <c:ptCount val="10"/>
                <c:pt idx="0">
                  <c:v>10-15 m²</c:v>
                </c:pt>
                <c:pt idx="1">
                  <c:v>16-20 m²</c:v>
                </c:pt>
                <c:pt idx="2">
                  <c:v>21-30 m²</c:v>
                </c:pt>
                <c:pt idx="3">
                  <c:v>31-40 m²</c:v>
                </c:pt>
                <c:pt idx="4">
                  <c:v>41-50 m²</c:v>
                </c:pt>
                <c:pt idx="5">
                  <c:v>51-60 m²</c:v>
                </c:pt>
                <c:pt idx="6">
                  <c:v>61-80 m²</c:v>
                </c:pt>
                <c:pt idx="7">
                  <c:v>81-100 m²</c:v>
                </c:pt>
                <c:pt idx="8">
                  <c:v>100-150 m²</c:v>
                </c:pt>
                <c:pt idx="9">
                  <c:v>151- m²</c:v>
                </c:pt>
              </c:strCache>
            </c:strRef>
          </c:cat>
          <c:val>
            <c:numRef>
              <c:f>Munka1!$E$2:$E$11</c:f>
              <c:numCache>
                <c:formatCode>General</c:formatCode>
                <c:ptCount val="10"/>
                <c:pt idx="0">
                  <c:v>0</c:v>
                </c:pt>
                <c:pt idx="1">
                  <c:v>0</c:v>
                </c:pt>
                <c:pt idx="2">
                  <c:v>4</c:v>
                </c:pt>
                <c:pt idx="3">
                  <c:v>2</c:v>
                </c:pt>
                <c:pt idx="4">
                  <c:v>3</c:v>
                </c:pt>
                <c:pt idx="5">
                  <c:v>7</c:v>
                </c:pt>
                <c:pt idx="6">
                  <c:v>7</c:v>
                </c:pt>
                <c:pt idx="7">
                  <c:v>3</c:v>
                </c:pt>
                <c:pt idx="8">
                  <c:v>1</c:v>
                </c:pt>
                <c:pt idx="9">
                  <c:v>3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9"/>
        <c:shape val="box"/>
        <c:axId val="34951552"/>
        <c:axId val="34953088"/>
        <c:axId val="0"/>
      </c:bar3DChart>
      <c:catAx>
        <c:axId val="3495155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cap="none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hu-HU"/>
          </a:p>
        </c:txPr>
        <c:crossAx val="34953088"/>
        <c:crosses val="autoZero"/>
        <c:auto val="1"/>
        <c:lblAlgn val="ctr"/>
        <c:lblOffset val="100"/>
        <c:noMultiLvlLbl val="0"/>
      </c:catAx>
      <c:valAx>
        <c:axId val="34953088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3495155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14458431758530182"/>
          <c:y val="0.15197229512977548"/>
          <c:w val="0.70874803149606302"/>
          <c:h val="6.481860600758239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hu-H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hu-HU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1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categoryAxis>
  <cs:chartArea>
    <cs:lnRef idx="0"/>
    <cs:fillRef idx="0"/>
    <cs:effectRef idx="0"/>
    <cs:fontRef idx="minor">
      <a:schemeClr val="dk1"/>
    </cs:fontRef>
    <cs:spPr>
      <a:pattFill prst="dkDnDiag">
        <a:fgClr>
          <a:schemeClr val="lt1">
            <a:lumMod val="95000"/>
          </a:schemeClr>
        </a:fgClr>
        <a:bgClr>
          <a:schemeClr val="lt1"/>
        </a:bgClr>
      </a:patt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5000"/>
        </a:schemeClr>
      </a:solidFill>
      <a:ln w="9525"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317500" algn="ctr" rotWithShape="0">
          <a:prstClr val="black">
            <a:alpha val="25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20000"/>
          </a:prstClr>
        </a:outerShdw>
      </a:effectLst>
      <a:scene3d>
        <a:camera prst="orthographicFront"/>
        <a:lightRig rig="threePt" dir="t"/>
      </a:scene3d>
      <a:sp3d prstMaterial="matte"/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noFill/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8000"/>
        </a:schemeClr>
      </a:solidFill>
    </cs:spPr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31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64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064" b="1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064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223EEF-2560-41E5-82F5-1C439D1A66ED}" type="datetimeFigureOut">
              <a:rPr lang="hu-HU" smtClean="0"/>
              <a:t>2014.11.20.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4E4B17-160C-4062-9E3F-9EE096A61A0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5726589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4E4B17-160C-4062-9E3F-9EE096A61A09}" type="slidenum">
              <a:rPr lang="hu-HU" smtClean="0"/>
              <a:t>9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7563575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848D1-BA16-4775-844F-2272B9187444}" type="datetimeFigureOut">
              <a:rPr lang="hu-HU" smtClean="0"/>
              <a:t>2014.11.20.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B5553D-9FEF-4AFF-A909-C765A7C1F5C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2790895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848D1-BA16-4775-844F-2272B9187444}" type="datetimeFigureOut">
              <a:rPr lang="hu-HU" smtClean="0"/>
              <a:t>2014.11.20.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B5553D-9FEF-4AFF-A909-C765A7C1F5C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2948040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848D1-BA16-4775-844F-2272B9187444}" type="datetimeFigureOut">
              <a:rPr lang="hu-HU" smtClean="0"/>
              <a:t>2014.11.20.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B5553D-9FEF-4AFF-A909-C765A7C1F5C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104104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848D1-BA16-4775-844F-2272B9187444}" type="datetimeFigureOut">
              <a:rPr lang="hu-HU" smtClean="0"/>
              <a:t>2014.11.20.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B5553D-9FEF-4AFF-A909-C765A7C1F5C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1145139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848D1-BA16-4775-844F-2272B9187444}" type="datetimeFigureOut">
              <a:rPr lang="hu-HU" smtClean="0"/>
              <a:t>2014.11.20.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B5553D-9FEF-4AFF-A909-C765A7C1F5C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1184142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848D1-BA16-4775-844F-2272B9187444}" type="datetimeFigureOut">
              <a:rPr lang="hu-HU" smtClean="0"/>
              <a:t>2014.11.20.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B5553D-9FEF-4AFF-A909-C765A7C1F5C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207026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848D1-BA16-4775-844F-2272B9187444}" type="datetimeFigureOut">
              <a:rPr lang="hu-HU" smtClean="0"/>
              <a:t>2014.11.20.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B5553D-9FEF-4AFF-A909-C765A7C1F5C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381709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848D1-BA16-4775-844F-2272B9187444}" type="datetimeFigureOut">
              <a:rPr lang="hu-HU" smtClean="0"/>
              <a:t>2014.11.20.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B5553D-9FEF-4AFF-A909-C765A7C1F5C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760257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848D1-BA16-4775-844F-2272B9187444}" type="datetimeFigureOut">
              <a:rPr lang="hu-HU" smtClean="0"/>
              <a:t>2014.11.20.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B5553D-9FEF-4AFF-A909-C765A7C1F5C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6039130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848D1-BA16-4775-844F-2272B9187444}" type="datetimeFigureOut">
              <a:rPr lang="hu-HU" smtClean="0"/>
              <a:t>2014.11.20.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B5553D-9FEF-4AFF-A909-C765A7C1F5C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796555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848D1-BA16-4775-844F-2272B9187444}" type="datetimeFigureOut">
              <a:rPr lang="hu-HU" smtClean="0"/>
              <a:t>2014.11.20.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B5553D-9FEF-4AFF-A909-C765A7C1F5C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736661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E848D1-BA16-4775-844F-2272B9187444}" type="datetimeFigureOut">
              <a:rPr lang="hu-HU" smtClean="0"/>
              <a:t>2014.11.20.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B5553D-9FEF-4AFF-A909-C765A7C1F5C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0414131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kszr.gyorikonyvtar.hu/" TargetMode="External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g"/><Relationship Id="rId5" Type="http://schemas.openxmlformats.org/officeDocument/2006/relationships/image" Target="../media/image32.jpg"/><Relationship Id="rId4" Type="http://schemas.openxmlformats.org/officeDocument/2006/relationships/image" Target="../media/image31.jp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hyperlink" Target="http://katalogus.kkmk.hu/jadox/portal/default-page.psml" TargetMode="External"/><Relationship Id="rId7" Type="http://schemas.openxmlformats.org/officeDocument/2006/relationships/hyperlink" Target="http://kitud.kkmk.hu/web/guest/wiki" TargetMode="Externa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g"/><Relationship Id="rId5" Type="http://schemas.openxmlformats.org/officeDocument/2006/relationships/hyperlink" Target="http://kitud.kkmk.hu/web/katalogus/" TargetMode="External"/><Relationship Id="rId4" Type="http://schemas.openxmlformats.org/officeDocument/2006/relationships/image" Target="../media/image34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38.jpeg"/><Relationship Id="rId7" Type="http://schemas.openxmlformats.org/officeDocument/2006/relationships/image" Target="../media/image42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Relationship Id="rId9" Type="http://schemas.openxmlformats.org/officeDocument/2006/relationships/image" Target="../media/image4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jp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jp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hyperlink" Target="mailto:hsdhsi@gyorikonyvtar.hu" TargetMode="Externa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hyperlink" Target="http://abda.nanlib.hu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kitud.kkmk.hu/web/katalogus/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Relationship Id="rId9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Tartalom helye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75" y="548016"/>
            <a:ext cx="8582060" cy="6309984"/>
          </a:xfrm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266214" y="264420"/>
            <a:ext cx="5925786" cy="1736807"/>
          </a:xfrm>
        </p:spPr>
        <p:txBody>
          <a:bodyPr>
            <a:normAutofit/>
          </a:bodyPr>
          <a:lstStyle/>
          <a:p>
            <a:pPr algn="ctr">
              <a:spcBef>
                <a:spcPts val="0"/>
              </a:spcBef>
              <a:spcAft>
                <a:spcPts val="1200"/>
              </a:spcAft>
            </a:pPr>
            <a:r>
              <a:rPr lang="hu-HU" sz="4000" b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TERÜLETI KÖNYVTÁRI SZOLGÁLTATÁS</a:t>
            </a:r>
            <a:endParaRPr lang="hu-HU" sz="4000" b="1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10" name="Kép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244" y="232572"/>
            <a:ext cx="2503378" cy="200191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13" name="Szövegdoboz 12"/>
          <p:cNvSpPr txBox="1"/>
          <p:nvPr/>
        </p:nvSpPr>
        <p:spPr>
          <a:xfrm>
            <a:off x="6871241" y="1594397"/>
            <a:ext cx="56764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000" b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GYŐR-MOSON-SOPRON</a:t>
            </a:r>
            <a:endParaRPr lang="hu-HU" sz="4000" b="1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15" name="Szövegdoboz 14"/>
          <p:cNvSpPr txBox="1"/>
          <p:nvPr/>
        </p:nvSpPr>
        <p:spPr>
          <a:xfrm>
            <a:off x="8124088" y="2182162"/>
            <a:ext cx="31707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000" b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MEGYÉBEN</a:t>
            </a:r>
            <a:endParaRPr lang="hu-HU" sz="4000" b="1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17" name="Szövegdoboz 16"/>
          <p:cNvSpPr txBox="1"/>
          <p:nvPr/>
        </p:nvSpPr>
        <p:spPr>
          <a:xfrm>
            <a:off x="7583740" y="5247374"/>
            <a:ext cx="4785756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hu-HU" sz="2800" b="1" dirty="0" smtClean="0"/>
              <a:t>KSZR Műhelynap</a:t>
            </a:r>
          </a:p>
          <a:p>
            <a:pPr algn="ctr">
              <a:spcAft>
                <a:spcPts val="600"/>
              </a:spcAft>
            </a:pPr>
            <a:r>
              <a:rPr lang="hu-HU" b="1" dirty="0" smtClean="0"/>
              <a:t>Győr, 2014. október 27.</a:t>
            </a:r>
            <a:endParaRPr lang="hu-HU" b="1" dirty="0"/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6980" y="3973189"/>
            <a:ext cx="1819275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0982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9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Tartalom helye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9481" y="161925"/>
            <a:ext cx="8181975" cy="6696075"/>
          </a:xfrm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13757" y="3050864"/>
            <a:ext cx="3645724" cy="1187534"/>
          </a:xfrm>
        </p:spPr>
        <p:txBody>
          <a:bodyPr>
            <a:noAutofit/>
          </a:bodyPr>
          <a:lstStyle/>
          <a:p>
            <a:r>
              <a:rPr lang="hu-HU" sz="2400" b="1" dirty="0" smtClean="0">
                <a:hlinkClick r:id="rId3"/>
              </a:rPr>
              <a:t>http://kszr.gyorikonyvtar.hu/</a:t>
            </a:r>
            <a:br>
              <a:rPr lang="hu-HU" sz="2400" b="1" dirty="0" smtClean="0">
                <a:hlinkClick r:id="rId3"/>
              </a:rPr>
            </a:br>
            <a:endParaRPr lang="hu-HU" sz="2400" b="1" dirty="0"/>
          </a:p>
        </p:txBody>
      </p:sp>
      <p:sp>
        <p:nvSpPr>
          <p:cNvPr id="7" name="Szövegdoboz 6"/>
          <p:cNvSpPr txBox="1"/>
          <p:nvPr/>
        </p:nvSpPr>
        <p:spPr>
          <a:xfrm>
            <a:off x="320635" y="505612"/>
            <a:ext cx="3538846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600" b="1" dirty="0" smtClean="0"/>
              <a:t>Webes szolgáltatások </a:t>
            </a:r>
          </a:p>
          <a:p>
            <a:pPr algn="ctr"/>
            <a:r>
              <a:rPr lang="hu-HU" sz="3600" b="1" dirty="0" smtClean="0"/>
              <a:t>a kistelepülések irányába</a:t>
            </a:r>
          </a:p>
          <a:p>
            <a:pPr algn="ctr"/>
            <a:endParaRPr lang="hu-HU" sz="3200" dirty="0"/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426" y="4071459"/>
            <a:ext cx="3046615" cy="2439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900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Kép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3611">
            <a:off x="313676" y="2528956"/>
            <a:ext cx="4373880" cy="3880485"/>
          </a:xfrm>
          <a:prstGeom prst="rect">
            <a:avLst/>
          </a:prstGeom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865911" y="1690589"/>
            <a:ext cx="6685808" cy="605642"/>
          </a:xfrm>
        </p:spPr>
        <p:txBody>
          <a:bodyPr>
            <a:noAutofit/>
          </a:bodyPr>
          <a:lstStyle/>
          <a:p>
            <a:pPr algn="ctr"/>
            <a:r>
              <a:rPr lang="hu-HU" sz="3600" b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A weblapon közzétett </a:t>
            </a:r>
            <a:br>
              <a:rPr lang="hu-HU" sz="3600" b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</a:br>
            <a:r>
              <a:rPr lang="hu-HU" sz="3600" b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információk</a:t>
            </a:r>
            <a:endParaRPr lang="hu-HU" sz="3600" b="1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8" name="Tartalom helye 7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-61248"/>
            <a:ext cx="12192001" cy="1169289"/>
          </a:xfrm>
        </p:spPr>
      </p:pic>
      <p:sp>
        <p:nvSpPr>
          <p:cNvPr id="9" name="Szövegdoboz 8"/>
          <p:cNvSpPr txBox="1"/>
          <p:nvPr/>
        </p:nvSpPr>
        <p:spPr>
          <a:xfrm>
            <a:off x="330529" y="1969558"/>
            <a:ext cx="59614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hu-HU" sz="2400" b="1" dirty="0" smtClean="0">
                <a:solidFill>
                  <a:srgbClr val="47A0A7"/>
                </a:solidFill>
              </a:rPr>
              <a:t>Szolgáltatásaink</a:t>
            </a:r>
            <a:endParaRPr lang="hu-HU" sz="2400" b="1" dirty="0">
              <a:solidFill>
                <a:srgbClr val="47A0A7"/>
              </a:solidFill>
            </a:endParaRPr>
          </a:p>
        </p:txBody>
      </p:sp>
      <p:sp>
        <p:nvSpPr>
          <p:cNvPr id="10" name="Téglalap 9"/>
          <p:cNvSpPr/>
          <p:nvPr/>
        </p:nvSpPr>
        <p:spPr>
          <a:xfrm>
            <a:off x="5032719" y="3459322"/>
            <a:ext cx="251844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hu-HU" sz="2400" b="1" dirty="0" smtClean="0">
                <a:solidFill>
                  <a:srgbClr val="47A0A7"/>
                </a:solidFill>
              </a:rPr>
              <a:t>Eseménynaptár</a:t>
            </a:r>
            <a:endParaRPr lang="hu-HU" sz="2400" b="1" dirty="0">
              <a:solidFill>
                <a:srgbClr val="47A0A7"/>
              </a:solidFill>
            </a:endParaRPr>
          </a:p>
        </p:txBody>
      </p:sp>
      <p:sp>
        <p:nvSpPr>
          <p:cNvPr id="11" name="Téglalap 10"/>
          <p:cNvSpPr/>
          <p:nvPr/>
        </p:nvSpPr>
        <p:spPr>
          <a:xfrm>
            <a:off x="10093088" y="1899742"/>
            <a:ext cx="120872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hu-HU" sz="2400" b="1" dirty="0" smtClean="0">
                <a:solidFill>
                  <a:srgbClr val="47A0A7"/>
                </a:solidFill>
              </a:rPr>
              <a:t>Hírek</a:t>
            </a:r>
            <a:endParaRPr lang="hu-HU" sz="2400" b="1" dirty="0">
              <a:solidFill>
                <a:srgbClr val="47A0A7"/>
              </a:solidFill>
            </a:endParaRPr>
          </a:p>
        </p:txBody>
      </p:sp>
      <p:pic>
        <p:nvPicPr>
          <p:cNvPr id="13" name="Kép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9858" y="4039865"/>
            <a:ext cx="4336733" cy="2613089"/>
          </a:xfrm>
          <a:prstGeom prst="rect">
            <a:avLst/>
          </a:prstGeom>
        </p:spPr>
      </p:pic>
      <p:pic>
        <p:nvPicPr>
          <p:cNvPr id="12" name="Kép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0415">
            <a:off x="8176807" y="2397137"/>
            <a:ext cx="3733800" cy="327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3744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Tartalom helye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-61248"/>
            <a:ext cx="12192001" cy="1169289"/>
          </a:xfrm>
        </p:spPr>
      </p:pic>
      <p:sp>
        <p:nvSpPr>
          <p:cNvPr id="9" name="Szövegdoboz 8"/>
          <p:cNvSpPr txBox="1"/>
          <p:nvPr/>
        </p:nvSpPr>
        <p:spPr>
          <a:xfrm>
            <a:off x="451262" y="1478854"/>
            <a:ext cx="61217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Községenkénti információs oldal</a:t>
            </a:r>
            <a:endParaRPr lang="hu-HU" sz="32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" name="Szövegdoboz 2"/>
          <p:cNvSpPr txBox="1"/>
          <p:nvPr/>
        </p:nvSpPr>
        <p:spPr>
          <a:xfrm>
            <a:off x="451262" y="2434442"/>
            <a:ext cx="6472052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hu-HU" sz="2400" dirty="0" smtClean="0"/>
              <a:t>Információk a könyvtárról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hu-HU" sz="2400" dirty="0" smtClean="0"/>
              <a:t>Elérhetőségek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hu-HU" sz="2400" dirty="0" smtClean="0"/>
              <a:t>Továbblépési lehetőség a település honlapjára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hu-HU" sz="2400" dirty="0" smtClean="0"/>
              <a:t>Rendezvények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hu-HU" sz="2400" dirty="0" smtClean="0"/>
              <a:t>Képgaléria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hu-HU" sz="2400" b="1" dirty="0" smtClean="0"/>
              <a:t>Online katalógus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hu-HU" sz="2400" dirty="0" smtClean="0"/>
              <a:t>Információ az előfizetett folyóiratokról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hu-HU" sz="2400" dirty="0" smtClean="0"/>
              <a:t>Újdonságok a könyvtár állományában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hu-HU" dirty="0" smtClean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7994" y="1389359"/>
            <a:ext cx="5240655" cy="498462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271105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Tartalom helye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-61248"/>
            <a:ext cx="12192001" cy="1169289"/>
          </a:xfrm>
        </p:spPr>
      </p:pic>
      <p:sp>
        <p:nvSpPr>
          <p:cNvPr id="9" name="Szövegdoboz 8"/>
          <p:cNvSpPr txBox="1"/>
          <p:nvPr/>
        </p:nvSpPr>
        <p:spPr>
          <a:xfrm>
            <a:off x="481619" y="1303690"/>
            <a:ext cx="112340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2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Digitalizált helyismereti dokumentumok</a:t>
            </a:r>
            <a:endParaRPr lang="hu-HU" sz="32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" name="Szövegdoboz 2"/>
          <p:cNvSpPr txBox="1"/>
          <p:nvPr/>
        </p:nvSpPr>
        <p:spPr>
          <a:xfrm>
            <a:off x="481619" y="2609446"/>
            <a:ext cx="3562598" cy="10310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hu-HU" sz="2800" b="1" dirty="0" smtClean="0"/>
              <a:t> Települési</a:t>
            </a:r>
          </a:p>
          <a:p>
            <a:pPr>
              <a:spcAft>
                <a:spcPts val="600"/>
              </a:spcAft>
            </a:pPr>
            <a:r>
              <a:rPr lang="hu-HU" sz="2800" b="1" dirty="0"/>
              <a:t>	</a:t>
            </a:r>
            <a:r>
              <a:rPr lang="hu-HU" sz="2800" b="1" dirty="0" smtClean="0"/>
              <a:t>sajtótermékek</a:t>
            </a:r>
          </a:p>
        </p:txBody>
      </p:sp>
      <p:pic>
        <p:nvPicPr>
          <p:cNvPr id="17" name="Kép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6988" y="2045704"/>
            <a:ext cx="8105394" cy="2212848"/>
          </a:xfrm>
          <a:prstGeom prst="rect">
            <a:avLst/>
          </a:prstGeom>
        </p:spPr>
      </p:pic>
      <p:pic>
        <p:nvPicPr>
          <p:cNvPr id="18" name="Kép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619" y="4382511"/>
            <a:ext cx="8256470" cy="2263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239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Tartalom helye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-61248"/>
            <a:ext cx="12192001" cy="1169289"/>
          </a:xfrm>
        </p:spPr>
      </p:pic>
      <p:sp>
        <p:nvSpPr>
          <p:cNvPr id="9" name="Szövegdoboz 8"/>
          <p:cNvSpPr txBox="1"/>
          <p:nvPr/>
        </p:nvSpPr>
        <p:spPr>
          <a:xfrm>
            <a:off x="2551213" y="1260271"/>
            <a:ext cx="73033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200" b="1" dirty="0" smtClean="0"/>
              <a:t>Digitalizált helyismereti dokumentumok</a:t>
            </a:r>
            <a:endParaRPr lang="hu-HU" sz="3200" b="1" dirty="0"/>
          </a:p>
        </p:txBody>
      </p:sp>
      <p:sp>
        <p:nvSpPr>
          <p:cNvPr id="3" name="Szövegdoboz 2"/>
          <p:cNvSpPr txBox="1"/>
          <p:nvPr/>
        </p:nvSpPr>
        <p:spPr>
          <a:xfrm>
            <a:off x="486888" y="1997276"/>
            <a:ext cx="6472052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hu-HU" sz="2400" dirty="0" smtClean="0"/>
              <a:t>Helyismereti monográfiák</a:t>
            </a:r>
          </a:p>
          <a:p>
            <a:endParaRPr lang="hu-HU" dirty="0" smtClean="0"/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463" y="2625683"/>
            <a:ext cx="2871470" cy="3860800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6701" y="2625683"/>
            <a:ext cx="2509520" cy="3860800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4989" y="2625683"/>
            <a:ext cx="2702560" cy="3860800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6317" y="2625683"/>
            <a:ext cx="2690495" cy="386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052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Tartalom helye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-61248"/>
            <a:ext cx="12192001" cy="1169289"/>
          </a:xfrm>
        </p:spPr>
      </p:pic>
      <p:sp>
        <p:nvSpPr>
          <p:cNvPr id="9" name="Szövegdoboz 8"/>
          <p:cNvSpPr txBox="1"/>
          <p:nvPr/>
        </p:nvSpPr>
        <p:spPr>
          <a:xfrm>
            <a:off x="486888" y="1379274"/>
            <a:ext cx="73033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200" b="1" dirty="0" smtClean="0"/>
              <a:t>Digitalizált helyismereti dokumentumok</a:t>
            </a:r>
            <a:endParaRPr lang="hu-HU" sz="3200" b="1" dirty="0"/>
          </a:p>
        </p:txBody>
      </p:sp>
      <p:sp>
        <p:nvSpPr>
          <p:cNvPr id="3" name="Szövegdoboz 2"/>
          <p:cNvSpPr txBox="1"/>
          <p:nvPr/>
        </p:nvSpPr>
        <p:spPr>
          <a:xfrm>
            <a:off x="486888" y="2086458"/>
            <a:ext cx="6472052" cy="1184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hu-HU" sz="2400" dirty="0" smtClean="0"/>
              <a:t>A településről szóló információk, dokumentumok könyvtárunk adatbázisaiban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hu-HU" dirty="0" smtClean="0"/>
          </a:p>
        </p:txBody>
      </p:sp>
      <p:pic>
        <p:nvPicPr>
          <p:cNvPr id="7" name="Kép 6">
            <a:hlinkClick r:id="rId3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040" y="3190040"/>
            <a:ext cx="2284286" cy="2580323"/>
          </a:xfrm>
          <a:prstGeom prst="rect">
            <a:avLst/>
          </a:prstGeom>
        </p:spPr>
      </p:pic>
      <p:pic>
        <p:nvPicPr>
          <p:cNvPr id="14" name="Kép 13">
            <a:hlinkClick r:id="rId5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3646" y="2131813"/>
            <a:ext cx="3619500" cy="3638550"/>
          </a:xfrm>
          <a:prstGeom prst="rect">
            <a:avLst/>
          </a:prstGeom>
        </p:spPr>
      </p:pic>
      <p:pic>
        <p:nvPicPr>
          <p:cNvPr id="16" name="Kép 15">
            <a:hlinkClick r:id="rId7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5754" y="3188707"/>
            <a:ext cx="2465832" cy="2581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088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52428" y="1072374"/>
            <a:ext cx="10515600" cy="5047495"/>
          </a:xfrm>
        </p:spPr>
        <p:txBody>
          <a:bodyPr/>
          <a:lstStyle/>
          <a:p>
            <a:pPr algn="ctr"/>
            <a:r>
              <a:rPr lang="hu-HU" b="1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Aharoni" panose="02010803020104030203" pitchFamily="2" charset="-79"/>
              </a:rPr>
              <a:t>Jó gyakorlatok</a:t>
            </a:r>
            <a:endParaRPr lang="hu-HU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89517">
            <a:off x="337512" y="589457"/>
            <a:ext cx="3063240" cy="210249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9" name="Kép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3807" y="4346728"/>
            <a:ext cx="3048000" cy="2032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0" name="Kép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70484">
            <a:off x="4955897" y="4423811"/>
            <a:ext cx="3063240" cy="204123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468">
            <a:off x="360547" y="2861909"/>
            <a:ext cx="3048000" cy="2032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1" name="Kép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0745">
            <a:off x="3556270" y="674552"/>
            <a:ext cx="3238500" cy="2159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53446">
            <a:off x="6884146" y="411378"/>
            <a:ext cx="3238500" cy="2159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79517">
            <a:off x="8628204" y="2009963"/>
            <a:ext cx="3048000" cy="2032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26859">
            <a:off x="8170029" y="4332352"/>
            <a:ext cx="3048000" cy="2032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299655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558" y="1494586"/>
            <a:ext cx="6858000" cy="5143500"/>
          </a:xfr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4631" y="3551986"/>
            <a:ext cx="4114800" cy="3086100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4631" y="437516"/>
            <a:ext cx="4114800" cy="3086100"/>
          </a:xfrm>
          <a:prstGeom prst="rect">
            <a:avLst/>
          </a:prstGeom>
        </p:spPr>
      </p:pic>
      <p:sp>
        <p:nvSpPr>
          <p:cNvPr id="7" name="Szövegdoboz 6"/>
          <p:cNvSpPr txBox="1"/>
          <p:nvPr/>
        </p:nvSpPr>
        <p:spPr>
          <a:xfrm>
            <a:off x="553558" y="288821"/>
            <a:ext cx="6858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4000" b="1" dirty="0" smtClean="0">
                <a:solidFill>
                  <a:schemeClr val="accent5">
                    <a:lumMod val="50000"/>
                  </a:schemeClr>
                </a:solidFill>
              </a:rPr>
              <a:t>Kimle</a:t>
            </a:r>
            <a:endParaRPr lang="hu-HU" sz="2800" b="1" dirty="0" smtClean="0">
              <a:solidFill>
                <a:schemeClr val="accent5">
                  <a:lumMod val="50000"/>
                </a:schemeClr>
              </a:solidFill>
            </a:endParaRPr>
          </a:p>
          <a:p>
            <a:pPr algn="ctr"/>
            <a:r>
              <a:rPr lang="hu-HU" sz="2400" b="1" dirty="0">
                <a:solidFill>
                  <a:schemeClr val="accent5">
                    <a:lumMod val="50000"/>
                  </a:schemeClr>
                </a:solidFill>
              </a:rPr>
              <a:t>f</a:t>
            </a:r>
            <a:r>
              <a:rPr lang="hu-HU" sz="2400" b="1" dirty="0" smtClean="0">
                <a:solidFill>
                  <a:schemeClr val="accent5">
                    <a:lumMod val="50000"/>
                  </a:schemeClr>
                </a:solidFill>
              </a:rPr>
              <a:t>elújítás előtt…</a:t>
            </a:r>
            <a:endParaRPr lang="hu-HU" b="1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4214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558" y="1894636"/>
            <a:ext cx="6858000" cy="4572000"/>
          </a:xfr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4631" y="3689146"/>
            <a:ext cx="4114800" cy="2811780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4631" y="608966"/>
            <a:ext cx="4114800" cy="2743200"/>
          </a:xfrm>
          <a:prstGeom prst="rect">
            <a:avLst/>
          </a:prstGeom>
        </p:spPr>
      </p:pic>
      <p:sp>
        <p:nvSpPr>
          <p:cNvPr id="7" name="Szövegdoboz 6"/>
          <p:cNvSpPr txBox="1"/>
          <p:nvPr/>
        </p:nvSpPr>
        <p:spPr>
          <a:xfrm>
            <a:off x="553558" y="608966"/>
            <a:ext cx="6858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4000" b="1" dirty="0" smtClean="0">
                <a:solidFill>
                  <a:schemeClr val="accent5">
                    <a:lumMod val="50000"/>
                  </a:schemeClr>
                </a:solidFill>
              </a:rPr>
              <a:t>Kimle</a:t>
            </a:r>
            <a:endParaRPr lang="hu-HU" sz="2800" b="1" dirty="0" smtClean="0">
              <a:solidFill>
                <a:schemeClr val="accent5">
                  <a:lumMod val="50000"/>
                </a:schemeClr>
              </a:solidFill>
            </a:endParaRPr>
          </a:p>
          <a:p>
            <a:pPr algn="ctr"/>
            <a:r>
              <a:rPr lang="hu-HU" sz="2400" b="1" dirty="0">
                <a:solidFill>
                  <a:schemeClr val="accent5">
                    <a:lumMod val="50000"/>
                  </a:schemeClr>
                </a:solidFill>
              </a:rPr>
              <a:t>f</a:t>
            </a:r>
            <a:r>
              <a:rPr lang="hu-HU" sz="2400" b="1" dirty="0" smtClean="0">
                <a:solidFill>
                  <a:schemeClr val="accent5">
                    <a:lumMod val="50000"/>
                  </a:schemeClr>
                </a:solidFill>
              </a:rPr>
              <a:t>elújítás után</a:t>
            </a:r>
            <a:endParaRPr lang="hu-HU" b="1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2226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2069" y="1640636"/>
            <a:ext cx="7239000" cy="4826000"/>
          </a:xfr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517" y="3371392"/>
            <a:ext cx="4530852" cy="3095244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517" y="279681"/>
            <a:ext cx="4530852" cy="3022092"/>
          </a:xfrm>
          <a:prstGeom prst="rect">
            <a:avLst/>
          </a:prstGeom>
        </p:spPr>
      </p:pic>
      <p:sp>
        <p:nvSpPr>
          <p:cNvPr id="7" name="Szövegdoboz 6"/>
          <p:cNvSpPr txBox="1"/>
          <p:nvPr/>
        </p:nvSpPr>
        <p:spPr>
          <a:xfrm>
            <a:off x="5032569" y="403667"/>
            <a:ext cx="6858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4000" b="1" dirty="0" smtClean="0">
                <a:solidFill>
                  <a:schemeClr val="accent5">
                    <a:lumMod val="50000"/>
                  </a:schemeClr>
                </a:solidFill>
              </a:rPr>
              <a:t>Kimle</a:t>
            </a:r>
            <a:endParaRPr lang="hu-HU" sz="2800" b="1" dirty="0" smtClean="0">
              <a:solidFill>
                <a:schemeClr val="accent5">
                  <a:lumMod val="50000"/>
                </a:schemeClr>
              </a:solidFill>
            </a:endParaRPr>
          </a:p>
          <a:p>
            <a:pPr algn="ctr"/>
            <a:r>
              <a:rPr lang="hu-HU" sz="2400" b="1" dirty="0">
                <a:solidFill>
                  <a:schemeClr val="accent5">
                    <a:lumMod val="50000"/>
                  </a:schemeClr>
                </a:solidFill>
              </a:rPr>
              <a:t>f</a:t>
            </a:r>
            <a:r>
              <a:rPr lang="hu-HU" sz="2400" b="1" dirty="0" smtClean="0">
                <a:solidFill>
                  <a:schemeClr val="accent5">
                    <a:lumMod val="50000"/>
                  </a:schemeClr>
                </a:solidFill>
              </a:rPr>
              <a:t>elújítás után</a:t>
            </a:r>
            <a:endParaRPr lang="hu-HU" b="1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7978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68550" y="194644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hu-HU" sz="4000" b="1" dirty="0" smtClean="0">
                <a:solidFill>
                  <a:schemeClr val="accent5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A kistelepülési ellátás megközelítése a társadalmi szerepvállalás tükrében</a:t>
            </a:r>
            <a:endParaRPr lang="hu-HU" sz="4000" b="1" dirty="0">
              <a:solidFill>
                <a:schemeClr val="accent5">
                  <a:lumMod val="75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25464" y="1520207"/>
            <a:ext cx="11601773" cy="5221556"/>
          </a:xfrm>
        </p:spPr>
        <p:txBody>
          <a:bodyPr>
            <a:normAutofit fontScale="92500" lnSpcReduction="10000"/>
          </a:bodyPr>
          <a:lstStyle/>
          <a:p>
            <a:pPr marL="0" indent="0" algn="just">
              <a:buNone/>
            </a:pPr>
            <a:r>
              <a:rPr lang="hu-HU" sz="3000" dirty="0" smtClean="0"/>
              <a:t>A Dr. Kovács Pál Megyei Könyvtár és Közösségi Tér Kisalföldi Könyvtárellátási </a:t>
            </a:r>
            <a:r>
              <a:rPr lang="hu-HU" sz="3000" dirty="0"/>
              <a:t>Szolgáltató </a:t>
            </a:r>
            <a:r>
              <a:rPr lang="hu-HU" sz="3000" dirty="0" smtClean="0"/>
              <a:t>Rendszere </a:t>
            </a:r>
            <a:r>
              <a:rPr lang="hu-HU" sz="3000" dirty="0"/>
              <a:t>a könyvtári szolgáltatások korszerű és </a:t>
            </a:r>
            <a:r>
              <a:rPr lang="hu-HU" sz="3000" dirty="0" smtClean="0"/>
              <a:t>széleskörű választékát </a:t>
            </a:r>
            <a:r>
              <a:rPr lang="hu-HU" sz="3000" dirty="0"/>
              <a:t>nyújtja a kistelepülésen élők számára</a:t>
            </a:r>
            <a:r>
              <a:rPr lang="hu-HU" sz="3000" dirty="0" smtClean="0"/>
              <a:t>.</a:t>
            </a:r>
          </a:p>
          <a:p>
            <a:pPr marL="0" indent="0" algn="just">
              <a:buNone/>
            </a:pPr>
            <a:r>
              <a:rPr lang="hu-HU" b="1" dirty="0" smtClean="0"/>
              <a:t>Küldetése: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hu-HU" dirty="0" smtClean="0"/>
              <a:t>a községekben élők számára az információs esélyegyenlőség biztosítása a leghatékonyabb és a leginkább gazdaságos könyvtári szolgáltatás megszervezése útján,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hu-HU" dirty="0"/>
              <a:t>a</a:t>
            </a:r>
            <a:r>
              <a:rPr lang="hu-HU" dirty="0" smtClean="0"/>
              <a:t>z olvasási kultúra, a digitális írástudás fejlesztése a települési igényeknek megfelelő, illetve ezen igényeket emelő rendezvények  és programok szervezésével és a felhasználók képzésével,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hu-HU" dirty="0"/>
              <a:t>a</a:t>
            </a:r>
            <a:r>
              <a:rPr lang="hu-HU" dirty="0" smtClean="0"/>
              <a:t> könyvtári szakemberek alkalmasságának, képzettségének biztosítása és növelése,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hu-HU" dirty="0"/>
              <a:t>a</a:t>
            </a:r>
            <a:r>
              <a:rPr lang="hu-HU" dirty="0" smtClean="0"/>
              <a:t> megye közkönyvtári ellátása magas és egységes minőségi elvárásoknak megfelelően, szerves részeként az országos rendszernek.</a:t>
            </a:r>
          </a:p>
          <a:p>
            <a:pPr marL="0" indent="0" algn="just">
              <a:buNone/>
            </a:pPr>
            <a:endParaRPr lang="hu-HU" dirty="0"/>
          </a:p>
          <a:p>
            <a:pPr marL="0" indent="0" algn="just">
              <a:buNone/>
            </a:pPr>
            <a:endParaRPr lang="hu-HU" dirty="0" smtClean="0"/>
          </a:p>
        </p:txBody>
      </p:sp>
    </p:spTree>
    <p:extLst>
      <p:ext uri="{BB962C8B-B14F-4D97-AF65-F5344CB8AC3E}">
        <p14:creationId xmlns:p14="http://schemas.microsoft.com/office/powerpoint/2010/main" val="1962955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558" y="1494586"/>
            <a:ext cx="6858000" cy="5143500"/>
          </a:xfr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7654" y="3509123"/>
            <a:ext cx="4171950" cy="3128963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7654" y="288821"/>
            <a:ext cx="4171950" cy="3128963"/>
          </a:xfrm>
          <a:prstGeom prst="rect">
            <a:avLst/>
          </a:prstGeom>
        </p:spPr>
      </p:pic>
      <p:sp>
        <p:nvSpPr>
          <p:cNvPr id="7" name="Szövegdoboz 6"/>
          <p:cNvSpPr txBox="1"/>
          <p:nvPr/>
        </p:nvSpPr>
        <p:spPr>
          <a:xfrm>
            <a:off x="553558" y="288821"/>
            <a:ext cx="6858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4000" b="1" dirty="0" smtClean="0">
                <a:solidFill>
                  <a:schemeClr val="accent5">
                    <a:lumMod val="50000"/>
                  </a:schemeClr>
                </a:solidFill>
              </a:rPr>
              <a:t>Felpéc</a:t>
            </a:r>
            <a:endParaRPr lang="hu-HU" sz="2800" b="1" dirty="0" smtClean="0">
              <a:solidFill>
                <a:schemeClr val="accent5">
                  <a:lumMod val="50000"/>
                </a:schemeClr>
              </a:solidFill>
            </a:endParaRPr>
          </a:p>
          <a:p>
            <a:pPr algn="ctr"/>
            <a:r>
              <a:rPr lang="hu-HU" sz="2400" b="1" dirty="0">
                <a:solidFill>
                  <a:schemeClr val="accent5">
                    <a:lumMod val="50000"/>
                  </a:schemeClr>
                </a:solidFill>
              </a:rPr>
              <a:t>f</a:t>
            </a:r>
            <a:r>
              <a:rPr lang="hu-HU" sz="2400" b="1" dirty="0" smtClean="0">
                <a:solidFill>
                  <a:schemeClr val="accent5">
                    <a:lumMod val="50000"/>
                  </a:schemeClr>
                </a:solidFill>
              </a:rPr>
              <a:t>elújítás előtt…</a:t>
            </a:r>
            <a:endParaRPr lang="hu-HU" b="1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5408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747" y="290636"/>
            <a:ext cx="9525000" cy="6350000"/>
          </a:xfrm>
        </p:spPr>
      </p:pic>
      <p:sp>
        <p:nvSpPr>
          <p:cNvPr id="7" name="Szövegdoboz 6"/>
          <p:cNvSpPr txBox="1"/>
          <p:nvPr/>
        </p:nvSpPr>
        <p:spPr>
          <a:xfrm>
            <a:off x="139486" y="290636"/>
            <a:ext cx="218526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4000" b="1" dirty="0" smtClean="0">
                <a:solidFill>
                  <a:schemeClr val="accent5">
                    <a:lumMod val="50000"/>
                  </a:schemeClr>
                </a:solidFill>
              </a:rPr>
              <a:t>Felpéc</a:t>
            </a:r>
            <a:endParaRPr lang="hu-HU" sz="2800" b="1" dirty="0" smtClean="0">
              <a:solidFill>
                <a:schemeClr val="accent5">
                  <a:lumMod val="50000"/>
                </a:schemeClr>
              </a:solidFill>
            </a:endParaRPr>
          </a:p>
          <a:p>
            <a:pPr algn="ctr"/>
            <a:r>
              <a:rPr lang="hu-HU" sz="2400" b="1" dirty="0">
                <a:solidFill>
                  <a:schemeClr val="accent5">
                    <a:lumMod val="50000"/>
                  </a:schemeClr>
                </a:solidFill>
              </a:rPr>
              <a:t>f</a:t>
            </a:r>
            <a:r>
              <a:rPr lang="hu-HU" sz="2400" b="1" dirty="0" smtClean="0">
                <a:solidFill>
                  <a:schemeClr val="accent5">
                    <a:lumMod val="50000"/>
                  </a:schemeClr>
                </a:solidFill>
              </a:rPr>
              <a:t>elújítás után</a:t>
            </a:r>
            <a:endParaRPr lang="hu-HU" b="1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4213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zövegdoboz 6"/>
          <p:cNvSpPr txBox="1"/>
          <p:nvPr/>
        </p:nvSpPr>
        <p:spPr>
          <a:xfrm>
            <a:off x="159761" y="281740"/>
            <a:ext cx="42642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4000" b="1" dirty="0" smtClean="0">
                <a:solidFill>
                  <a:schemeClr val="accent5">
                    <a:lumMod val="50000"/>
                  </a:schemeClr>
                </a:solidFill>
              </a:rPr>
              <a:t>Felpéc</a:t>
            </a:r>
            <a:endParaRPr lang="hu-HU" sz="2800" b="1" dirty="0" smtClean="0">
              <a:solidFill>
                <a:schemeClr val="accent5">
                  <a:lumMod val="50000"/>
                </a:schemeClr>
              </a:solidFill>
            </a:endParaRPr>
          </a:p>
          <a:p>
            <a:pPr algn="ctr"/>
            <a:r>
              <a:rPr lang="hu-HU" sz="2400" b="1" dirty="0">
                <a:solidFill>
                  <a:schemeClr val="accent5">
                    <a:lumMod val="50000"/>
                  </a:schemeClr>
                </a:solidFill>
              </a:rPr>
              <a:t>f</a:t>
            </a:r>
            <a:r>
              <a:rPr lang="hu-HU" sz="2400" b="1" dirty="0" smtClean="0">
                <a:solidFill>
                  <a:schemeClr val="accent5">
                    <a:lumMod val="50000"/>
                  </a:schemeClr>
                </a:solidFill>
              </a:rPr>
              <a:t>elújítás után</a:t>
            </a:r>
            <a:endParaRPr lang="hu-HU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Tartalom helye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8764" y="151152"/>
            <a:ext cx="5143500" cy="3236976"/>
          </a:xfr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3014" y="2777320"/>
            <a:ext cx="5715000" cy="3810000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17309">
            <a:off x="459148" y="1414056"/>
            <a:ext cx="7048500" cy="4774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768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4967" y="554111"/>
            <a:ext cx="8082631" cy="6061973"/>
          </a:xfrm>
        </p:spPr>
      </p:pic>
      <p:sp>
        <p:nvSpPr>
          <p:cNvPr id="7" name="Szövegdoboz 6"/>
          <p:cNvSpPr txBox="1"/>
          <p:nvPr/>
        </p:nvSpPr>
        <p:spPr>
          <a:xfrm>
            <a:off x="0" y="554111"/>
            <a:ext cx="3615485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4000" b="1" dirty="0" smtClean="0">
                <a:solidFill>
                  <a:schemeClr val="accent5">
                    <a:lumMod val="50000"/>
                  </a:schemeClr>
                </a:solidFill>
              </a:rPr>
              <a:t>Bogyoszló </a:t>
            </a:r>
          </a:p>
          <a:p>
            <a:pPr algn="ctr"/>
            <a:r>
              <a:rPr lang="hu-HU" sz="2800" b="1" dirty="0" smtClean="0">
                <a:solidFill>
                  <a:schemeClr val="accent5">
                    <a:lumMod val="50000"/>
                  </a:schemeClr>
                </a:solidFill>
              </a:rPr>
              <a:t>felújítás előtt…</a:t>
            </a:r>
            <a:endParaRPr lang="hu-HU" sz="2000" b="1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8404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zövegdoboz 6"/>
          <p:cNvSpPr txBox="1"/>
          <p:nvPr/>
        </p:nvSpPr>
        <p:spPr>
          <a:xfrm>
            <a:off x="123986" y="244145"/>
            <a:ext cx="116082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4000" b="1" dirty="0" smtClean="0">
                <a:solidFill>
                  <a:schemeClr val="accent5">
                    <a:lumMod val="50000"/>
                  </a:schemeClr>
                </a:solidFill>
              </a:rPr>
              <a:t>Bogyoszló </a:t>
            </a:r>
            <a:r>
              <a:rPr lang="hu-HU" sz="2800" b="1" dirty="0" smtClean="0">
                <a:solidFill>
                  <a:schemeClr val="accent5">
                    <a:lumMod val="50000"/>
                  </a:schemeClr>
                </a:solidFill>
              </a:rPr>
              <a:t>felújítás után</a:t>
            </a:r>
            <a:endParaRPr lang="hu-HU" sz="20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Tartalom helye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380" y="952031"/>
            <a:ext cx="4572000" cy="3048000"/>
          </a:xfr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3228" y="3687305"/>
            <a:ext cx="4572000" cy="3048000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1641" y="952031"/>
            <a:ext cx="4572000" cy="3048000"/>
          </a:xfrm>
          <a:prstGeom prst="rect">
            <a:avLst/>
          </a:prstGeom>
        </p:spPr>
      </p:pic>
      <p:pic>
        <p:nvPicPr>
          <p:cNvPr id="9" name="Kép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0217" y="3687305"/>
            <a:ext cx="45720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958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978" y="1393836"/>
            <a:ext cx="6995160" cy="5244250"/>
          </a:xfr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3483" y="3523224"/>
            <a:ext cx="4155948" cy="3114862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3483" y="313530"/>
            <a:ext cx="4155948" cy="3114862"/>
          </a:xfrm>
          <a:prstGeom prst="rect">
            <a:avLst/>
          </a:prstGeom>
        </p:spPr>
      </p:pic>
      <p:sp>
        <p:nvSpPr>
          <p:cNvPr id="7" name="Szövegdoboz 6"/>
          <p:cNvSpPr txBox="1"/>
          <p:nvPr/>
        </p:nvSpPr>
        <p:spPr>
          <a:xfrm>
            <a:off x="622138" y="180333"/>
            <a:ext cx="6858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4000" b="1" dirty="0" smtClean="0">
                <a:solidFill>
                  <a:schemeClr val="accent5">
                    <a:lumMod val="50000"/>
                  </a:schemeClr>
                </a:solidFill>
              </a:rPr>
              <a:t>Vitnyéd</a:t>
            </a:r>
            <a:endParaRPr lang="hu-HU" sz="2800" b="1" dirty="0" smtClean="0">
              <a:solidFill>
                <a:schemeClr val="accent5">
                  <a:lumMod val="50000"/>
                </a:schemeClr>
              </a:solidFill>
            </a:endParaRPr>
          </a:p>
          <a:p>
            <a:pPr algn="ctr"/>
            <a:r>
              <a:rPr lang="hu-HU" sz="2400" b="1" dirty="0">
                <a:solidFill>
                  <a:schemeClr val="accent5">
                    <a:lumMod val="50000"/>
                  </a:schemeClr>
                </a:solidFill>
              </a:rPr>
              <a:t>f</a:t>
            </a:r>
            <a:r>
              <a:rPr lang="hu-HU" sz="2400" b="1" dirty="0" smtClean="0">
                <a:solidFill>
                  <a:schemeClr val="accent5">
                    <a:lumMod val="50000"/>
                  </a:schemeClr>
                </a:solidFill>
              </a:rPr>
              <a:t>elújítás előtt…</a:t>
            </a:r>
            <a:endParaRPr lang="hu-HU" b="1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6107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6379" y="180332"/>
            <a:ext cx="9646920" cy="6431280"/>
          </a:xfrm>
        </p:spPr>
      </p:pic>
      <p:sp>
        <p:nvSpPr>
          <p:cNvPr id="7" name="Szövegdoboz 6"/>
          <p:cNvSpPr txBox="1"/>
          <p:nvPr/>
        </p:nvSpPr>
        <p:spPr>
          <a:xfrm>
            <a:off x="123986" y="288821"/>
            <a:ext cx="207239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4000" b="1" dirty="0" smtClean="0">
                <a:solidFill>
                  <a:schemeClr val="accent5">
                    <a:lumMod val="50000"/>
                  </a:schemeClr>
                </a:solidFill>
              </a:rPr>
              <a:t>Vitnyéd</a:t>
            </a:r>
            <a:endParaRPr lang="hu-HU" sz="2800" b="1" dirty="0" smtClean="0">
              <a:solidFill>
                <a:schemeClr val="accent5">
                  <a:lumMod val="50000"/>
                </a:schemeClr>
              </a:solidFill>
            </a:endParaRPr>
          </a:p>
          <a:p>
            <a:pPr algn="ctr"/>
            <a:r>
              <a:rPr lang="hu-HU" sz="2400" b="1" dirty="0">
                <a:solidFill>
                  <a:schemeClr val="accent5">
                    <a:lumMod val="50000"/>
                  </a:schemeClr>
                </a:solidFill>
              </a:rPr>
              <a:t>f</a:t>
            </a:r>
            <a:r>
              <a:rPr lang="hu-HU" sz="2400" b="1" dirty="0" smtClean="0">
                <a:solidFill>
                  <a:schemeClr val="accent5">
                    <a:lumMod val="50000"/>
                  </a:schemeClr>
                </a:solidFill>
              </a:rPr>
              <a:t>elújítás után</a:t>
            </a:r>
            <a:endParaRPr lang="hu-HU" b="1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1248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6379" y="180332"/>
            <a:ext cx="9646920" cy="6431280"/>
          </a:xfrm>
        </p:spPr>
      </p:pic>
      <p:sp>
        <p:nvSpPr>
          <p:cNvPr id="7" name="Szövegdoboz 6"/>
          <p:cNvSpPr txBox="1"/>
          <p:nvPr/>
        </p:nvSpPr>
        <p:spPr>
          <a:xfrm>
            <a:off x="123986" y="288821"/>
            <a:ext cx="207239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4000" b="1" dirty="0" smtClean="0">
                <a:solidFill>
                  <a:schemeClr val="accent5">
                    <a:lumMod val="50000"/>
                  </a:schemeClr>
                </a:solidFill>
              </a:rPr>
              <a:t>Vitnyéd</a:t>
            </a:r>
            <a:endParaRPr lang="hu-HU" sz="2800" b="1" dirty="0" smtClean="0">
              <a:solidFill>
                <a:schemeClr val="accent5">
                  <a:lumMod val="50000"/>
                </a:schemeClr>
              </a:solidFill>
            </a:endParaRPr>
          </a:p>
          <a:p>
            <a:pPr algn="ctr"/>
            <a:r>
              <a:rPr lang="hu-HU" sz="2400" b="1" dirty="0">
                <a:solidFill>
                  <a:schemeClr val="accent5">
                    <a:lumMod val="50000"/>
                  </a:schemeClr>
                </a:solidFill>
              </a:rPr>
              <a:t>f</a:t>
            </a:r>
            <a:r>
              <a:rPr lang="hu-HU" sz="2400" b="1" dirty="0" smtClean="0">
                <a:solidFill>
                  <a:schemeClr val="accent5">
                    <a:lumMod val="50000"/>
                  </a:schemeClr>
                </a:solidFill>
              </a:rPr>
              <a:t>elújítás után</a:t>
            </a:r>
            <a:endParaRPr lang="hu-HU" b="1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0026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zövegdoboz 6"/>
          <p:cNvSpPr txBox="1"/>
          <p:nvPr/>
        </p:nvSpPr>
        <p:spPr>
          <a:xfrm>
            <a:off x="5835299" y="165423"/>
            <a:ext cx="58659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4000" b="1" dirty="0" smtClean="0">
                <a:solidFill>
                  <a:schemeClr val="accent5">
                    <a:lumMod val="50000"/>
                  </a:schemeClr>
                </a:solidFill>
              </a:rPr>
              <a:t>Vitnyéd </a:t>
            </a:r>
            <a:r>
              <a:rPr lang="hu-HU" sz="2800" b="1" dirty="0" smtClean="0">
                <a:solidFill>
                  <a:schemeClr val="accent5">
                    <a:lumMod val="50000"/>
                  </a:schemeClr>
                </a:solidFill>
              </a:rPr>
              <a:t>felújítás után</a:t>
            </a:r>
            <a:endParaRPr lang="hu-HU" sz="20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394" y="856649"/>
            <a:ext cx="3724795" cy="3086531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228" y="165423"/>
            <a:ext cx="5670071" cy="6476285"/>
          </a:xfrm>
          <a:prstGeom prst="rect">
            <a:avLst/>
          </a:prstGeom>
        </p:spPr>
      </p:pic>
      <p:pic>
        <p:nvPicPr>
          <p:cNvPr id="3" name="Tartalom helye 2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9220" y="3593708"/>
            <a:ext cx="4572000" cy="3048000"/>
          </a:xfrm>
        </p:spPr>
      </p:pic>
    </p:spTree>
    <p:extLst>
      <p:ext uri="{BB962C8B-B14F-4D97-AF65-F5344CB8AC3E}">
        <p14:creationId xmlns:p14="http://schemas.microsoft.com/office/powerpoint/2010/main" val="3009501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ím 6"/>
          <p:cNvSpPr>
            <a:spLocks noGrp="1"/>
          </p:cNvSpPr>
          <p:nvPr>
            <p:ph type="ctrTitle"/>
          </p:nvPr>
        </p:nvSpPr>
        <p:spPr>
          <a:xfrm>
            <a:off x="1524000" y="777978"/>
            <a:ext cx="9144000" cy="2387600"/>
          </a:xfrm>
        </p:spPr>
        <p:txBody>
          <a:bodyPr/>
          <a:lstStyle/>
          <a:p>
            <a:r>
              <a:rPr lang="hu-HU" smtClean="0">
                <a:latin typeface="Cambria Math" panose="02040503050406030204" pitchFamily="18" charset="0"/>
                <a:ea typeface="Cambria Math" panose="02040503050406030204" pitchFamily="18" charset="0"/>
              </a:rPr>
              <a:t>Köszönöm a figyelmet!</a:t>
            </a:r>
            <a:endParaRPr lang="hu-HU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11" name="Téglalap 10"/>
          <p:cNvSpPr/>
          <p:nvPr/>
        </p:nvSpPr>
        <p:spPr>
          <a:xfrm>
            <a:off x="5886202" y="4808502"/>
            <a:ext cx="6096000" cy="184665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Aft>
                <a:spcPts val="600"/>
              </a:spcAft>
            </a:pPr>
            <a:r>
              <a:rPr lang="hu-HU" sz="2400" b="1" dirty="0" smtClean="0"/>
              <a:t>Dr. Horváth Sándor Domonkos</a:t>
            </a:r>
          </a:p>
          <a:p>
            <a:pPr algn="ctr">
              <a:spcAft>
                <a:spcPts val="600"/>
              </a:spcAft>
            </a:pPr>
            <a:r>
              <a:rPr lang="hu-HU" sz="1600" b="1" dirty="0" smtClean="0"/>
              <a:t>Dr. Kovács Pál Megyei Könyvtár és Közösségi Tér</a:t>
            </a:r>
          </a:p>
          <a:p>
            <a:pPr algn="ctr">
              <a:spcAft>
                <a:spcPts val="600"/>
              </a:spcAft>
            </a:pPr>
            <a:r>
              <a:rPr lang="hu-HU" sz="1600" b="1" dirty="0"/>
              <a:t>i</a:t>
            </a:r>
            <a:r>
              <a:rPr lang="hu-HU" sz="1600" b="1" dirty="0" smtClean="0"/>
              <a:t>gazgató</a:t>
            </a:r>
          </a:p>
          <a:p>
            <a:pPr algn="ctr">
              <a:spcAft>
                <a:spcPts val="600"/>
              </a:spcAft>
            </a:pPr>
            <a:r>
              <a:rPr lang="hu-HU" sz="1600" b="1" dirty="0" err="1" smtClean="0">
                <a:hlinkClick r:id="rId2"/>
              </a:rPr>
              <a:t>hsdhsi</a:t>
            </a:r>
            <a:r>
              <a:rPr lang="hu-HU" sz="1600" b="1" dirty="0" smtClean="0">
                <a:hlinkClick r:id="rId2"/>
              </a:rPr>
              <a:t>@</a:t>
            </a:r>
            <a:r>
              <a:rPr lang="hu-HU" sz="1600" b="1" dirty="0" err="1" smtClean="0">
                <a:hlinkClick r:id="rId2"/>
              </a:rPr>
              <a:t>gyorikonyvtar.hu</a:t>
            </a:r>
            <a:endParaRPr lang="hu-HU" sz="1600" b="1" dirty="0" smtClean="0"/>
          </a:p>
          <a:p>
            <a:pPr algn="ctr">
              <a:spcAft>
                <a:spcPts val="600"/>
              </a:spcAft>
            </a:pPr>
            <a:endParaRPr lang="hu-HU" b="1" dirty="0"/>
          </a:p>
        </p:txBody>
      </p:sp>
      <p:pic>
        <p:nvPicPr>
          <p:cNvPr id="13" name="Kép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52" y="152844"/>
            <a:ext cx="10874295" cy="996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59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45515"/>
          </a:xfrm>
        </p:spPr>
        <p:txBody>
          <a:bodyPr>
            <a:normAutofit/>
          </a:bodyPr>
          <a:lstStyle/>
          <a:p>
            <a:pPr algn="ctr"/>
            <a:r>
              <a:rPr lang="hu-HU" sz="4000" b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Informatikai fejlesztések 2013-ban</a:t>
            </a:r>
            <a:endParaRPr lang="hu-HU" sz="4000" b="1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70560" y="1463040"/>
            <a:ext cx="10957560" cy="2484725"/>
          </a:xfrm>
        </p:spPr>
        <p:txBody>
          <a:bodyPr>
            <a:noAutofit/>
          </a:bodyPr>
          <a:lstStyle/>
          <a:p>
            <a:pPr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hu-HU" sz="2400" b="1" dirty="0" smtClean="0"/>
              <a:t>IKT fejlesztés: laptop beszerzése minden </a:t>
            </a:r>
            <a:r>
              <a:rPr lang="hu-HU" sz="2400" b="1" dirty="0" err="1" smtClean="0"/>
              <a:t>szolgáltatóhelyre</a:t>
            </a:r>
            <a:r>
              <a:rPr lang="hu-HU" sz="2400" b="1" dirty="0" smtClean="0"/>
              <a:t>  (147 könyvtár)</a:t>
            </a:r>
          </a:p>
          <a:p>
            <a:pPr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hu-HU" sz="2400" b="1" dirty="0" smtClean="0"/>
              <a:t>Szoftverkörnyezet megteremtése: </a:t>
            </a:r>
            <a:r>
              <a:rPr lang="hu-HU" sz="2400" b="1" dirty="0" err="1" smtClean="0"/>
              <a:t>NanLib</a:t>
            </a:r>
            <a:r>
              <a:rPr lang="hu-HU" sz="2400" b="1" dirty="0" smtClean="0"/>
              <a:t> katalogizáló és kölcsönző modul (egységesség elve)</a:t>
            </a:r>
          </a:p>
          <a:p>
            <a:pPr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hu-HU" sz="2400" b="1" dirty="0" smtClean="0"/>
              <a:t> OPAC : minden könyvtárnak saját online katalógus</a:t>
            </a:r>
          </a:p>
          <a:p>
            <a:pPr>
              <a:buFont typeface="Wingdings" panose="05000000000000000000" pitchFamily="2" charset="2"/>
              <a:buChar char="Ø"/>
            </a:pPr>
            <a:endParaRPr lang="hu-HU" sz="900" b="1" dirty="0" smtClean="0"/>
          </a:p>
          <a:p>
            <a:pPr marL="0" indent="0">
              <a:buNone/>
            </a:pPr>
            <a:r>
              <a:rPr lang="hu-HU" sz="900" b="1" dirty="0"/>
              <a:t>	</a:t>
            </a:r>
            <a:endParaRPr lang="hu-HU" sz="900" b="1" dirty="0" smtClean="0"/>
          </a:p>
          <a:p>
            <a:pPr algn="ctr">
              <a:buFont typeface="Wingdings" panose="05000000000000000000" pitchFamily="2" charset="2"/>
              <a:buChar char="Ø"/>
            </a:pPr>
            <a:endParaRPr lang="hu-HU" sz="900" b="1" dirty="0" smtClean="0"/>
          </a:p>
          <a:p>
            <a:pPr algn="ctr">
              <a:buFont typeface="Wingdings" panose="05000000000000000000" pitchFamily="2" charset="2"/>
              <a:buChar char="Ø"/>
            </a:pPr>
            <a:endParaRPr lang="hu-HU" sz="900" b="1" dirty="0" smtClean="0"/>
          </a:p>
          <a:p>
            <a:pPr algn="ctr">
              <a:buFont typeface="Wingdings" panose="05000000000000000000" pitchFamily="2" charset="2"/>
              <a:buChar char="Ø"/>
            </a:pPr>
            <a:endParaRPr lang="hu-HU" sz="900" b="1" dirty="0" smtClean="0"/>
          </a:p>
          <a:p>
            <a:pPr algn="ctr">
              <a:buFont typeface="Wingdings" panose="05000000000000000000" pitchFamily="2" charset="2"/>
              <a:buChar char="Ø"/>
            </a:pPr>
            <a:endParaRPr lang="hu-HU" sz="900" b="1" dirty="0" smtClean="0"/>
          </a:p>
          <a:p>
            <a:pPr algn="ctr">
              <a:buFont typeface="Wingdings" panose="05000000000000000000" pitchFamily="2" charset="2"/>
              <a:buChar char="Ø"/>
            </a:pPr>
            <a:endParaRPr lang="hu-HU" sz="900" b="1" dirty="0" smtClean="0"/>
          </a:p>
          <a:p>
            <a:pPr>
              <a:buFont typeface="Wingdings" panose="05000000000000000000" pitchFamily="2" charset="2"/>
              <a:buChar char="Ø"/>
            </a:pPr>
            <a:endParaRPr lang="hu-HU" sz="1200" dirty="0" smtClean="0"/>
          </a:p>
          <a:p>
            <a:endParaRPr lang="hu-HU" sz="1200" dirty="0" smtClean="0"/>
          </a:p>
          <a:p>
            <a:pPr marL="0" indent="0">
              <a:buNone/>
            </a:pPr>
            <a:endParaRPr lang="hu-HU" sz="1200" dirty="0" smtClean="0"/>
          </a:p>
        </p:txBody>
      </p:sp>
      <p:pic>
        <p:nvPicPr>
          <p:cNvPr id="4" name="Kép 3">
            <a:hlinkClick r:id="rId2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" y="3421461"/>
            <a:ext cx="5098066" cy="292636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Szövegdoboz 4"/>
          <p:cNvSpPr txBox="1"/>
          <p:nvPr/>
        </p:nvSpPr>
        <p:spPr>
          <a:xfrm>
            <a:off x="6096000" y="4056240"/>
            <a:ext cx="5715000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800" b="1" dirty="0"/>
              <a:t>A községi könyvtárak katalógusa </a:t>
            </a:r>
            <a:r>
              <a:rPr lang="hu-HU" sz="2800" b="1" dirty="0" smtClean="0"/>
              <a:t>a fejlesztések eredményeként már </a:t>
            </a:r>
            <a:r>
              <a:rPr lang="hu-HU" sz="2800" b="1" dirty="0"/>
              <a:t>a </a:t>
            </a:r>
            <a:r>
              <a:rPr lang="hu-HU" sz="2800" b="1" dirty="0">
                <a:hlinkClick r:id="rId4"/>
              </a:rPr>
              <a:t>Duna Menti Közös </a:t>
            </a:r>
            <a:r>
              <a:rPr lang="hu-HU" sz="2800" b="1" dirty="0" smtClean="0">
                <a:hlinkClick r:id="rId4"/>
              </a:rPr>
              <a:t>Katalógus</a:t>
            </a:r>
            <a:r>
              <a:rPr lang="hu-HU" sz="2800" b="1" dirty="0" smtClean="0"/>
              <a:t>ban is </a:t>
            </a:r>
            <a:r>
              <a:rPr lang="hu-HU" sz="2800" b="1" dirty="0"/>
              <a:t>elérhető.</a:t>
            </a: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436396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78463" y="3672199"/>
            <a:ext cx="11561735" cy="1116779"/>
          </a:xfrm>
        </p:spPr>
        <p:txBody>
          <a:bodyPr/>
          <a:lstStyle/>
          <a:p>
            <a:pPr marL="0" indent="0" algn="just">
              <a:buNone/>
            </a:pPr>
            <a:r>
              <a:rPr lang="hu-HU" dirty="0" smtClean="0"/>
              <a:t>2013-ban 147 településen összesen 697 rendezvényt tartottak, 30 326 fő részvételével.</a:t>
            </a:r>
          </a:p>
        </p:txBody>
      </p:sp>
      <p:sp>
        <p:nvSpPr>
          <p:cNvPr id="4" name="Cím 1"/>
          <p:cNvSpPr txBox="1">
            <a:spLocks/>
          </p:cNvSpPr>
          <p:nvPr/>
        </p:nvSpPr>
        <p:spPr>
          <a:xfrm>
            <a:off x="401558" y="433430"/>
            <a:ext cx="3315346" cy="89945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u-HU" sz="4900" b="1" dirty="0" smtClean="0">
                <a:solidFill>
                  <a:schemeClr val="accent5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RENDEZVÉNYEK</a:t>
            </a:r>
            <a:endParaRPr lang="hu-HU" sz="4000" b="1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0108" y="4618497"/>
            <a:ext cx="2640400" cy="1980000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3682" y="4618497"/>
            <a:ext cx="2969385" cy="1980000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6641" y="4618497"/>
            <a:ext cx="2640000" cy="1980000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552" y="4618497"/>
            <a:ext cx="2640000" cy="1980000"/>
          </a:xfrm>
          <a:prstGeom prst="rect">
            <a:avLst/>
          </a:prstGeom>
        </p:spPr>
      </p:pic>
      <p:pic>
        <p:nvPicPr>
          <p:cNvPr id="9" name="Kép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552" y="1467116"/>
            <a:ext cx="2640000" cy="1980000"/>
          </a:xfrm>
          <a:prstGeom prst="rect">
            <a:avLst/>
          </a:prstGeom>
        </p:spPr>
      </p:pic>
      <p:pic>
        <p:nvPicPr>
          <p:cNvPr id="11" name="Kép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0508" y="1467116"/>
            <a:ext cx="2640000" cy="1980000"/>
          </a:xfrm>
          <a:prstGeom prst="rect">
            <a:avLst/>
          </a:prstGeom>
        </p:spPr>
      </p:pic>
      <p:pic>
        <p:nvPicPr>
          <p:cNvPr id="13" name="Kép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7939" y="1467116"/>
            <a:ext cx="2640000" cy="1980000"/>
          </a:xfrm>
          <a:prstGeom prst="rect">
            <a:avLst/>
          </a:prstGeom>
        </p:spPr>
      </p:pic>
      <p:pic>
        <p:nvPicPr>
          <p:cNvPr id="14" name="Kép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5978" y="1467116"/>
            <a:ext cx="2640000" cy="19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4372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Tartalom helye 1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657" y="1131503"/>
            <a:ext cx="5426050" cy="3005550"/>
          </a:xfrm>
        </p:spPr>
      </p:pic>
      <p:pic>
        <p:nvPicPr>
          <p:cNvPr id="15" name="Kép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4164" y="3431158"/>
            <a:ext cx="5436025" cy="3056922"/>
          </a:xfrm>
          <a:prstGeom prst="rect">
            <a:avLst/>
          </a:prstGeom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45657" y="308951"/>
            <a:ext cx="2431496" cy="899454"/>
          </a:xfrm>
        </p:spPr>
        <p:txBody>
          <a:bodyPr>
            <a:normAutofit/>
          </a:bodyPr>
          <a:lstStyle/>
          <a:p>
            <a:pPr algn="ctr"/>
            <a:r>
              <a:rPr lang="hu-HU" sz="3800" b="1" dirty="0" smtClean="0">
                <a:solidFill>
                  <a:schemeClr val="accent5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KÉPZÉSEK</a:t>
            </a:r>
            <a:endParaRPr lang="hu-HU" sz="3800" b="1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14" name="Kép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3059" y="1143539"/>
            <a:ext cx="4932689" cy="2773874"/>
          </a:xfrm>
          <a:prstGeom prst="rect">
            <a:avLst/>
          </a:prstGeom>
        </p:spPr>
      </p:pic>
      <p:pic>
        <p:nvPicPr>
          <p:cNvPr id="20" name="Kép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758" y="3394690"/>
            <a:ext cx="4821847" cy="3093390"/>
          </a:xfrm>
          <a:prstGeom prst="rect">
            <a:avLst/>
          </a:prstGeom>
        </p:spPr>
      </p:pic>
      <p:sp>
        <p:nvSpPr>
          <p:cNvPr id="22" name="Téglalap 21"/>
          <p:cNvSpPr/>
          <p:nvPr/>
        </p:nvSpPr>
        <p:spPr>
          <a:xfrm>
            <a:off x="838200" y="1244579"/>
            <a:ext cx="156055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2000" b="1" dirty="0" smtClean="0">
                <a:ln w="22225"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Pázmándfalu</a:t>
            </a:r>
            <a:endParaRPr lang="hu-HU" sz="2000" b="1" dirty="0">
              <a:ln w="22225"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" name="Téglalap 22"/>
          <p:cNvSpPr/>
          <p:nvPr/>
        </p:nvSpPr>
        <p:spPr>
          <a:xfrm>
            <a:off x="10502790" y="3133080"/>
            <a:ext cx="53803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2000" b="1" dirty="0">
                <a:ln w="22225"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Pér</a:t>
            </a:r>
            <a:endParaRPr lang="hu-HU" sz="2400" b="1" dirty="0">
              <a:ln w="22225"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4" name="Téglalap 23"/>
          <p:cNvSpPr/>
          <p:nvPr/>
        </p:nvSpPr>
        <p:spPr>
          <a:xfrm>
            <a:off x="5781286" y="6024562"/>
            <a:ext cx="203510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2000" b="1" dirty="0" smtClean="0">
                <a:ln w="22225"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Veszprémvarsány</a:t>
            </a:r>
            <a:endParaRPr lang="hu-HU" sz="2000" b="1" dirty="0">
              <a:ln w="22225"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5" name="Téglalap 24"/>
          <p:cNvSpPr/>
          <p:nvPr/>
        </p:nvSpPr>
        <p:spPr>
          <a:xfrm>
            <a:off x="239046" y="3394690"/>
            <a:ext cx="184441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2000" b="1" dirty="0" smtClean="0">
                <a:ln w="22225"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Nagyszentjános</a:t>
            </a:r>
            <a:endParaRPr lang="hu-HU" sz="2000" b="1" dirty="0">
              <a:ln w="22225"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6" name="Téglalap 25"/>
          <p:cNvSpPr/>
          <p:nvPr/>
        </p:nvSpPr>
        <p:spPr>
          <a:xfrm>
            <a:off x="5412197" y="483320"/>
            <a:ext cx="616355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3200" b="1" dirty="0"/>
              <a:t>Digitális írástudás tanfolyam</a:t>
            </a:r>
            <a:endParaRPr lang="hu-HU" sz="3200" dirty="0"/>
          </a:p>
        </p:txBody>
      </p:sp>
    </p:spTree>
    <p:extLst>
      <p:ext uri="{BB962C8B-B14F-4D97-AF65-F5344CB8AC3E}">
        <p14:creationId xmlns:p14="http://schemas.microsoft.com/office/powerpoint/2010/main" val="1451295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Tartalom helye 1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082" y="1131503"/>
            <a:ext cx="5343200" cy="3005550"/>
          </a:xfrm>
        </p:spPr>
      </p:pic>
      <p:pic>
        <p:nvPicPr>
          <p:cNvPr id="15" name="Kép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2698" y="3426311"/>
            <a:ext cx="5434528" cy="3056922"/>
          </a:xfrm>
          <a:prstGeom prst="rect">
            <a:avLst/>
          </a:prstGeom>
        </p:spPr>
      </p:pic>
      <p:pic>
        <p:nvPicPr>
          <p:cNvPr id="14" name="Kép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5198" y="449719"/>
            <a:ext cx="4582028" cy="2773874"/>
          </a:xfrm>
          <a:prstGeom prst="rect">
            <a:avLst/>
          </a:prstGeom>
        </p:spPr>
      </p:pic>
      <p:pic>
        <p:nvPicPr>
          <p:cNvPr id="20" name="Kép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07" y="3523689"/>
            <a:ext cx="4821847" cy="2862165"/>
          </a:xfrm>
          <a:prstGeom prst="rect">
            <a:avLst/>
          </a:prstGeom>
        </p:spPr>
      </p:pic>
      <p:sp>
        <p:nvSpPr>
          <p:cNvPr id="22" name="Téglalap 21"/>
          <p:cNvSpPr/>
          <p:nvPr/>
        </p:nvSpPr>
        <p:spPr>
          <a:xfrm>
            <a:off x="4309232" y="1363179"/>
            <a:ext cx="158261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2000" b="1" dirty="0" smtClean="0">
                <a:ln w="22225"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Bakonygyirót</a:t>
            </a:r>
            <a:endParaRPr lang="hu-HU" sz="2000" b="1" dirty="0">
              <a:ln w="22225"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" name="Téglalap 22"/>
          <p:cNvSpPr/>
          <p:nvPr/>
        </p:nvSpPr>
        <p:spPr>
          <a:xfrm>
            <a:off x="9445703" y="2724787"/>
            <a:ext cx="167161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2000" b="1" dirty="0" smtClean="0">
                <a:ln w="22225"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Bakonypéterd</a:t>
            </a:r>
            <a:endParaRPr lang="hu-HU" sz="2000" b="1" dirty="0">
              <a:ln w="22225"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4" name="Téglalap 23"/>
          <p:cNvSpPr/>
          <p:nvPr/>
        </p:nvSpPr>
        <p:spPr>
          <a:xfrm>
            <a:off x="6130282" y="5972357"/>
            <a:ext cx="198695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2000" b="1" dirty="0" smtClean="0">
                <a:ln w="22225"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Rábaszentandrás</a:t>
            </a:r>
            <a:endParaRPr lang="hu-HU" sz="2000" b="1" dirty="0">
              <a:ln w="22225"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5" name="Téglalap 24"/>
          <p:cNvSpPr/>
          <p:nvPr/>
        </p:nvSpPr>
        <p:spPr>
          <a:xfrm>
            <a:off x="695754" y="3523689"/>
            <a:ext cx="153144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2000" b="1" dirty="0" smtClean="0">
                <a:ln w="22225"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Tarjánpuszta</a:t>
            </a:r>
          </a:p>
        </p:txBody>
      </p:sp>
      <p:sp>
        <p:nvSpPr>
          <p:cNvPr id="12" name="Téglalap 11"/>
          <p:cNvSpPr/>
          <p:nvPr/>
        </p:nvSpPr>
        <p:spPr>
          <a:xfrm>
            <a:off x="787082" y="344010"/>
            <a:ext cx="616355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3200" b="1" dirty="0"/>
              <a:t>Digitális írástudás tanfolyam</a:t>
            </a:r>
            <a:endParaRPr lang="hu-HU" sz="3200" dirty="0"/>
          </a:p>
        </p:txBody>
      </p:sp>
    </p:spTree>
    <p:extLst>
      <p:ext uri="{BB962C8B-B14F-4D97-AF65-F5344CB8AC3E}">
        <p14:creationId xmlns:p14="http://schemas.microsoft.com/office/powerpoint/2010/main" val="3735365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8199" y="520108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hu-HU" sz="4000" b="1" dirty="0" smtClean="0">
                <a:solidFill>
                  <a:schemeClr val="accent5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A megyei könyvtár által alkalmazott igényfelmérési módszertan ismertetése</a:t>
            </a:r>
            <a:endParaRPr lang="hu-HU" sz="4000" b="1" dirty="0">
              <a:solidFill>
                <a:schemeClr val="accent5">
                  <a:lumMod val="75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56001" y="2309247"/>
            <a:ext cx="11079997" cy="4138048"/>
          </a:xfrm>
        </p:spPr>
        <p:txBody>
          <a:bodyPr/>
          <a:lstStyle/>
          <a:p>
            <a:pPr marL="0" indent="0" algn="just">
              <a:spcAft>
                <a:spcPts val="600"/>
              </a:spcAft>
              <a:buNone/>
            </a:pPr>
            <a:r>
              <a:rPr lang="hu-HU" dirty="0" smtClean="0"/>
              <a:t>2013-ban és 2014-ben is kérdőíves vizsgálattal mértük fel a könyvtárak helyzetét, szolgáltatásait és igényeit.</a:t>
            </a:r>
          </a:p>
          <a:p>
            <a:pPr marL="0" indent="0" algn="just">
              <a:spcAft>
                <a:spcPts val="600"/>
              </a:spcAft>
              <a:buNone/>
            </a:pPr>
            <a:r>
              <a:rPr lang="hu-HU" dirty="0" smtClean="0"/>
              <a:t>Az adatgyűjtést személyes és telefonos módszerrel is kiegészítettük, mert valódi partneri együttműködés eredményezhet csak tartalmas szolgáltatásfejlesztést.</a:t>
            </a:r>
          </a:p>
          <a:p>
            <a:pPr marL="0" indent="0" algn="just">
              <a:spcAft>
                <a:spcPts val="600"/>
              </a:spcAft>
              <a:buNone/>
            </a:pPr>
            <a:r>
              <a:rPr lang="hu-HU" dirty="0" smtClean="0"/>
              <a:t>A vizsgálatok eredményeinek összesítése az ötéves fejlesztési terv alapját képezi.</a:t>
            </a:r>
          </a:p>
        </p:txBody>
      </p:sp>
    </p:spTree>
    <p:extLst>
      <p:ext uri="{BB962C8B-B14F-4D97-AF65-F5344CB8AC3E}">
        <p14:creationId xmlns:p14="http://schemas.microsoft.com/office/powerpoint/2010/main" val="4120424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8200" y="154984"/>
            <a:ext cx="10515600" cy="821410"/>
          </a:xfrm>
        </p:spPr>
        <p:txBody>
          <a:bodyPr>
            <a:normAutofit/>
          </a:bodyPr>
          <a:lstStyle/>
          <a:p>
            <a:pPr algn="ctr"/>
            <a:r>
              <a:rPr lang="hu-HU" sz="3600" b="1" dirty="0" smtClean="0">
                <a:solidFill>
                  <a:schemeClr val="accent5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Szolgáltatóhelyek a számok tükrében</a:t>
            </a:r>
            <a:endParaRPr lang="hu-HU" sz="3600" b="1" dirty="0">
              <a:solidFill>
                <a:schemeClr val="accent5">
                  <a:lumMod val="75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graphicFrame>
        <p:nvGraphicFramePr>
          <p:cNvPr id="24" name="Diagram 23"/>
          <p:cNvGraphicFramePr/>
          <p:nvPr>
            <p:extLst>
              <p:ext uri="{D42A27DB-BD31-4B8C-83A1-F6EECF244321}">
                <p14:modId xmlns:p14="http://schemas.microsoft.com/office/powerpoint/2010/main" val="2426135282"/>
              </p:ext>
            </p:extLst>
          </p:nvPr>
        </p:nvGraphicFramePr>
        <p:xfrm>
          <a:off x="1039678" y="976394"/>
          <a:ext cx="9943454" cy="57498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936951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Diagram 7"/>
          <p:cNvGraphicFramePr/>
          <p:nvPr>
            <p:extLst>
              <p:ext uri="{D42A27DB-BD31-4B8C-83A1-F6EECF244321}">
                <p14:modId xmlns:p14="http://schemas.microsoft.com/office/powerpoint/2010/main" val="2814679203"/>
              </p:ext>
            </p:extLst>
          </p:nvPr>
        </p:nvGraphicFramePr>
        <p:xfrm>
          <a:off x="0" y="0"/>
          <a:ext cx="12192000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13897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922</TotalTime>
  <Words>407</Words>
  <Application>Microsoft Office PowerPoint</Application>
  <PresentationFormat>Egyéni</PresentationFormat>
  <Paragraphs>101</Paragraphs>
  <Slides>29</Slides>
  <Notes>1</Notes>
  <HiddenSlides>0</HiddenSlides>
  <MMClips>0</MMClips>
  <ScaleCrop>false</ScaleCrop>
  <HeadingPairs>
    <vt:vector size="4" baseType="variant">
      <vt:variant>
        <vt:lpstr>Téma</vt:lpstr>
      </vt:variant>
      <vt:variant>
        <vt:i4>1</vt:i4>
      </vt:variant>
      <vt:variant>
        <vt:lpstr>Diacímek</vt:lpstr>
      </vt:variant>
      <vt:variant>
        <vt:i4>29</vt:i4>
      </vt:variant>
    </vt:vector>
  </HeadingPairs>
  <TitlesOfParts>
    <vt:vector size="30" baseType="lpstr">
      <vt:lpstr>Office-téma</vt:lpstr>
      <vt:lpstr>TERÜLETI KÖNYVTÁRI SZOLGÁLTATÁS</vt:lpstr>
      <vt:lpstr>A kistelepülési ellátás megközelítése a társadalmi szerepvállalás tükrében</vt:lpstr>
      <vt:lpstr>Informatikai fejlesztések 2013-ban</vt:lpstr>
      <vt:lpstr>PowerPoint bemutató</vt:lpstr>
      <vt:lpstr>KÉPZÉSEK</vt:lpstr>
      <vt:lpstr>PowerPoint bemutató</vt:lpstr>
      <vt:lpstr>A megyei könyvtár által alkalmazott igényfelmérési módszertan ismertetése</vt:lpstr>
      <vt:lpstr>Szolgáltatóhelyek a számok tükrében</vt:lpstr>
      <vt:lpstr>PowerPoint bemutató</vt:lpstr>
      <vt:lpstr>http://kszr.gyorikonyvtar.hu/ </vt:lpstr>
      <vt:lpstr>A weblapon közzétett  információk</vt:lpstr>
      <vt:lpstr>PowerPoint bemutató</vt:lpstr>
      <vt:lpstr>PowerPoint bemutató</vt:lpstr>
      <vt:lpstr>PowerPoint bemutató</vt:lpstr>
      <vt:lpstr>PowerPoint bemutató</vt:lpstr>
      <vt:lpstr>Jó gyakorlatok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Köszönöm a figyelmet!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bemutató</dc:title>
  <dc:creator>HSD</dc:creator>
  <cp:lastModifiedBy>MKE Fehér</cp:lastModifiedBy>
  <cp:revision>130</cp:revision>
  <dcterms:created xsi:type="dcterms:W3CDTF">2014-10-16T05:49:31Z</dcterms:created>
  <dcterms:modified xsi:type="dcterms:W3CDTF">2014-11-20T09:55:23Z</dcterms:modified>
</cp:coreProperties>
</file>